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4"/>
  </p:notesMasterIdLst>
  <p:sldIdLst>
    <p:sldId id="256" r:id="rId2"/>
    <p:sldId id="257" r:id="rId3"/>
    <p:sldId id="258" r:id="rId4"/>
    <p:sldId id="294" r:id="rId5"/>
    <p:sldId id="261" r:id="rId6"/>
    <p:sldId id="259" r:id="rId7"/>
    <p:sldId id="295" r:id="rId8"/>
    <p:sldId id="296" r:id="rId9"/>
    <p:sldId id="297" r:id="rId10"/>
    <p:sldId id="265" r:id="rId11"/>
    <p:sldId id="260" r:id="rId12"/>
    <p:sldId id="262" r:id="rId13"/>
    <p:sldId id="298" r:id="rId14"/>
    <p:sldId id="299" r:id="rId15"/>
    <p:sldId id="263" r:id="rId16"/>
    <p:sldId id="268" r:id="rId17"/>
    <p:sldId id="300" r:id="rId18"/>
    <p:sldId id="301" r:id="rId19"/>
    <p:sldId id="264" r:id="rId20"/>
    <p:sldId id="266" r:id="rId21"/>
    <p:sldId id="273" r:id="rId22"/>
    <p:sldId id="274" r:id="rId23"/>
  </p:sldIdLst>
  <p:sldSz cx="9144000" cy="5143500" type="screen16x9"/>
  <p:notesSz cx="6858000" cy="9144000"/>
  <p:embeddedFontLst>
    <p:embeddedFont>
      <p:font typeface="Roboto Black" panose="020B0604020202020204" charset="0"/>
      <p:bold r:id="rId25"/>
      <p:boldItalic r:id="rId26"/>
    </p:embeddedFont>
    <p:embeddedFont>
      <p:font typeface="Impact" panose="020B0806030902050204" pitchFamily="34" charset="0"/>
      <p:regular r:id="rId27"/>
    </p:embeddedFont>
    <p:embeddedFont>
      <p:font typeface="Roboto Mono Thin" panose="020B0604020202020204" charset="0"/>
      <p:regular r:id="rId28"/>
      <p:bold r:id="rId29"/>
      <p:italic r:id="rId30"/>
      <p:boldItalic r:id="rId31"/>
    </p:embeddedFont>
    <p:embeddedFont>
      <p:font typeface="Bree Serif" panose="020B0604020202020204" charset="0"/>
      <p:regular r:id="rId32"/>
    </p:embeddedFont>
    <p:embeddedFont>
      <p:font typeface="Didact Gothic" panose="020B0604020202020204" charset="0"/>
      <p:regular r:id="rId33"/>
    </p:embeddedFont>
    <p:embeddedFont>
      <p:font typeface="Roboto Light" panose="020B0604020202020204" charset="0"/>
      <p:regular r:id="rId34"/>
      <p:bold r:id="rId35"/>
      <p:italic r:id="rId36"/>
      <p:boldItalic r:id="rId37"/>
    </p:embeddedFont>
    <p:embeddedFont>
      <p:font typeface="Roboto Thin" panose="020B060402020202020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8FFD5"/>
    <a:srgbClr val="0520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FB4B85-DC81-4B92-9D46-B4AF09C4D5F8}">
  <a:tblStyle styleId="{4EFB4B85-DC81-4B92-9D46-B4AF09C4D5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1486"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17.fntdata"/></Relationships>
</file>

<file path=ppt/media/image1.png>
</file>

<file path=ppt/media/image2.png>
</file>

<file path=ppt/media/image3.pn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bb3dc62fd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5472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24617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91851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45775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bb3dc62fd_0_1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8807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4625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21854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909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60" r:id="rId11"/>
    <p:sldLayoutId id="214748366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1.xml"/><Relationship Id="rId1" Type="http://schemas.openxmlformats.org/officeDocument/2006/relationships/slideLayout" Target="../slideLayouts/slideLayout9.xml"/><Relationship Id="rId5" Type="http://schemas.openxmlformats.org/officeDocument/2006/relationships/image" Target="../media/image9.jpg"/><Relationship Id="rId4" Type="http://schemas.openxmlformats.org/officeDocument/2006/relationships/image" Target="../media/image8.jpg"/></Relationships>
</file>

<file path=ppt/slides/_rels/slide22.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4676343" y="2313347"/>
            <a:ext cx="31296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chemeClr val="accent1"/>
                </a:solidFill>
              </a:rPr>
              <a:t>Ý TƯỞNG ĐỀ TÀI </a:t>
            </a:r>
            <a:r>
              <a:rPr lang="en-US" dirty="0" err="1">
                <a:solidFill>
                  <a:schemeClr val="accent1"/>
                </a:solidFill>
              </a:rPr>
              <a:t>Nhóm</a:t>
            </a:r>
            <a:r>
              <a:rPr lang="en-US" dirty="0">
                <a:solidFill>
                  <a:schemeClr val="accent1"/>
                </a:solidFill>
              </a:rPr>
              <a:t>: http</a:t>
            </a:r>
            <a:endParaRPr dirty="0">
              <a:solidFill>
                <a:schemeClr val="accent1"/>
              </a:solidFill>
            </a:endParaRPr>
          </a:p>
        </p:txBody>
      </p:sp>
      <p:sp>
        <p:nvSpPr>
          <p:cNvPr id="110" name="Google Shape;110;p22"/>
          <p:cNvSpPr txBox="1">
            <a:spLocks noGrp="1"/>
          </p:cNvSpPr>
          <p:nvPr>
            <p:ph type="subTitle" idx="1"/>
          </p:nvPr>
        </p:nvSpPr>
        <p:spPr>
          <a:xfrm>
            <a:off x="4582613" y="2861273"/>
            <a:ext cx="31296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IOT CHALLENGE 2023</a:t>
            </a:r>
            <a:endParaRPr dirty="0"/>
          </a:p>
        </p:txBody>
      </p:sp>
      <p:sp>
        <p:nvSpPr>
          <p:cNvPr id="111" name="Google Shape;111;p22"/>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31"/>
          <p:cNvSpPr txBox="1">
            <a:spLocks noGrp="1"/>
          </p:cNvSpPr>
          <p:nvPr>
            <p:ph type="ctrTitle"/>
          </p:nvPr>
        </p:nvSpPr>
        <p:spPr>
          <a:xfrm>
            <a:off x="311700" y="644550"/>
            <a:ext cx="256855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effectLst/>
                <a:latin typeface="Times New Roman" panose="02020603050405020304" pitchFamily="18" charset="0"/>
                <a:ea typeface="Arial" panose="020B0604020202020204" pitchFamily="34" charset="0"/>
              </a:rPr>
              <a:t>C</a:t>
            </a:r>
            <a:r>
              <a:rPr lang="vi-VN" sz="1800" b="1" dirty="0">
                <a:effectLst/>
                <a:latin typeface="Times New Roman" panose="02020603050405020304" pitchFamily="18" charset="0"/>
                <a:ea typeface="Arial" panose="020B0604020202020204" pitchFamily="34" charset="0"/>
              </a:rPr>
              <a:t>hỉ số AQI của Hà Nội </a:t>
            </a:r>
            <a:endParaRPr b="1" dirty="0"/>
          </a:p>
        </p:txBody>
      </p:sp>
      <p:cxnSp>
        <p:nvCxnSpPr>
          <p:cNvPr id="614" name="Google Shape;614;p31"/>
          <p:cNvCxnSpPr>
            <a:cxnSpLocks/>
          </p:cNvCxnSpPr>
          <p:nvPr/>
        </p:nvCxnSpPr>
        <p:spPr>
          <a:xfrm>
            <a:off x="311700" y="1191700"/>
            <a:ext cx="2396776" cy="0"/>
          </a:xfrm>
          <a:prstGeom prst="straightConnector1">
            <a:avLst/>
          </a:prstGeom>
          <a:noFill/>
          <a:ln w="9525" cap="flat" cmpd="sng">
            <a:solidFill>
              <a:schemeClr val="accent1"/>
            </a:solidFill>
            <a:prstDash val="solid"/>
            <a:round/>
            <a:headEnd type="none" w="med" len="med"/>
            <a:tailEnd type="none" w="med" len="med"/>
          </a:ln>
        </p:spPr>
      </p:cxnSp>
      <p:pic>
        <p:nvPicPr>
          <p:cNvPr id="9" name="Picture 8">
            <a:extLst>
              <a:ext uri="{FF2B5EF4-FFF2-40B4-BE49-F238E27FC236}">
                <a16:creationId xmlns:a16="http://schemas.microsoft.com/office/drawing/2014/main" id="{022EDE3E-D1B1-6E77-78B8-94311E5629AF}"/>
              </a:ext>
            </a:extLst>
          </p:cNvPr>
          <p:cNvPicPr>
            <a:picLocks noChangeAspect="1"/>
          </p:cNvPicPr>
          <p:nvPr/>
        </p:nvPicPr>
        <p:blipFill>
          <a:blip r:embed="rId3"/>
          <a:stretch>
            <a:fillRect/>
          </a:stretch>
        </p:blipFill>
        <p:spPr>
          <a:xfrm>
            <a:off x="1018570" y="2719475"/>
            <a:ext cx="4560428" cy="1927682"/>
          </a:xfrm>
          <a:prstGeom prst="rect">
            <a:avLst/>
          </a:prstGeom>
        </p:spPr>
      </p:pic>
      <p:pic>
        <p:nvPicPr>
          <p:cNvPr id="11" name="Picture 10">
            <a:extLst>
              <a:ext uri="{FF2B5EF4-FFF2-40B4-BE49-F238E27FC236}">
                <a16:creationId xmlns:a16="http://schemas.microsoft.com/office/drawing/2014/main" id="{60F32A1D-D3F3-1D05-40A3-36607FC4550E}"/>
              </a:ext>
            </a:extLst>
          </p:cNvPr>
          <p:cNvPicPr>
            <a:picLocks noChangeAspect="1"/>
          </p:cNvPicPr>
          <p:nvPr/>
        </p:nvPicPr>
        <p:blipFill>
          <a:blip r:embed="rId4"/>
          <a:stretch>
            <a:fillRect/>
          </a:stretch>
        </p:blipFill>
        <p:spPr>
          <a:xfrm>
            <a:off x="3125164" y="685050"/>
            <a:ext cx="5383050" cy="1894643"/>
          </a:xfrm>
          <a:prstGeom prst="rect">
            <a:avLst/>
          </a:prstGeom>
        </p:spPr>
      </p:pic>
      <p:sp>
        <p:nvSpPr>
          <p:cNvPr id="12" name="Google Shape;605;p31">
            <a:extLst>
              <a:ext uri="{FF2B5EF4-FFF2-40B4-BE49-F238E27FC236}">
                <a16:creationId xmlns:a16="http://schemas.microsoft.com/office/drawing/2014/main" id="{77762899-0DEA-3F28-9544-0E9C275C295D}"/>
              </a:ext>
            </a:extLst>
          </p:cNvPr>
          <p:cNvSpPr txBox="1">
            <a:spLocks/>
          </p:cNvSpPr>
          <p:nvPr/>
        </p:nvSpPr>
        <p:spPr>
          <a:xfrm>
            <a:off x="5839838" y="3984827"/>
            <a:ext cx="2829600"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000"/>
              <a:buFont typeface="Roboto Black"/>
              <a:buNone/>
              <a:defRPr sz="30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US" sz="1800" b="1" dirty="0" err="1">
                <a:latin typeface="Times New Roman" panose="02020603050405020304" pitchFamily="18" charset="0"/>
                <a:ea typeface="Arial" panose="020B0604020202020204" pitchFamily="34" charset="0"/>
              </a:rPr>
              <a:t>Chỉ</a:t>
            </a:r>
            <a:r>
              <a:rPr lang="en-US" sz="1800" b="1" dirty="0">
                <a:latin typeface="Times New Roman" panose="02020603050405020304" pitchFamily="18" charset="0"/>
                <a:ea typeface="Arial" panose="020B0604020202020204" pitchFamily="34" charset="0"/>
              </a:rPr>
              <a:t> </a:t>
            </a:r>
            <a:r>
              <a:rPr lang="en-US" sz="1800" b="1" dirty="0" err="1">
                <a:latin typeface="Times New Roman" panose="02020603050405020304" pitchFamily="18" charset="0"/>
                <a:ea typeface="Arial" panose="020B0604020202020204" pitchFamily="34" charset="0"/>
              </a:rPr>
              <a:t>số</a:t>
            </a:r>
            <a:r>
              <a:rPr lang="en-US" sz="1800" b="1" dirty="0">
                <a:latin typeface="Times New Roman" panose="02020603050405020304" pitchFamily="18" charset="0"/>
                <a:ea typeface="Arial" panose="020B0604020202020204" pitchFamily="34" charset="0"/>
              </a:rPr>
              <a:t> AQI </a:t>
            </a:r>
            <a:r>
              <a:rPr lang="en-US" sz="1800" b="1" dirty="0" err="1">
                <a:latin typeface="Times New Roman" panose="02020603050405020304" pitchFamily="18" charset="0"/>
                <a:ea typeface="Arial" panose="020B0604020202020204" pitchFamily="34" charset="0"/>
              </a:rPr>
              <a:t>của</a:t>
            </a:r>
            <a:r>
              <a:rPr lang="en-US" sz="1800" b="1" dirty="0">
                <a:latin typeface="Times New Roman" panose="02020603050405020304" pitchFamily="18" charset="0"/>
                <a:ea typeface="Arial" panose="020B0604020202020204" pitchFamily="34" charset="0"/>
              </a:rPr>
              <a:t> </a:t>
            </a:r>
            <a:r>
              <a:rPr lang="en-US" sz="1800" b="1" dirty="0" err="1">
                <a:latin typeface="Times New Roman" panose="02020603050405020304" pitchFamily="18" charset="0"/>
                <a:ea typeface="Arial" panose="020B0604020202020204" pitchFamily="34" charset="0"/>
              </a:rPr>
              <a:t>Quốc</a:t>
            </a:r>
            <a:r>
              <a:rPr lang="en-US" sz="1800" b="1" dirty="0">
                <a:latin typeface="Times New Roman" panose="02020603050405020304" pitchFamily="18" charset="0"/>
                <a:ea typeface="Arial" panose="020B0604020202020204" pitchFamily="34" charset="0"/>
              </a:rPr>
              <a:t> </a:t>
            </a:r>
            <a:r>
              <a:rPr lang="en-US" sz="1800" b="1" dirty="0" err="1">
                <a:latin typeface="Times New Roman" panose="02020603050405020304" pitchFamily="18" charset="0"/>
                <a:ea typeface="Arial" panose="020B0604020202020204" pitchFamily="34" charset="0"/>
              </a:rPr>
              <a:t>Oai</a:t>
            </a:r>
            <a:endParaRPr lang="en-US" b="1" dirty="0"/>
          </a:p>
        </p:txBody>
      </p:sp>
      <p:cxnSp>
        <p:nvCxnSpPr>
          <p:cNvPr id="13" name="Google Shape;614;p31">
            <a:extLst>
              <a:ext uri="{FF2B5EF4-FFF2-40B4-BE49-F238E27FC236}">
                <a16:creationId xmlns:a16="http://schemas.microsoft.com/office/drawing/2014/main" id="{18FB0442-F38A-FDE9-14EC-AE19BF6F1FA3}"/>
              </a:ext>
            </a:extLst>
          </p:cNvPr>
          <p:cNvCxnSpPr>
            <a:cxnSpLocks/>
          </p:cNvCxnSpPr>
          <p:nvPr/>
        </p:nvCxnSpPr>
        <p:spPr>
          <a:xfrm>
            <a:off x="5925725" y="4591427"/>
            <a:ext cx="2743713"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893700" y="1737500"/>
            <a:ext cx="4122936"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48FFD5"/>
                </a:solidFill>
              </a:rPr>
              <a:t>VẬT TƯ THỰC HIỆN ĐỀ TÀI</a:t>
            </a:r>
            <a:endParaRPr dirty="0">
              <a:solidFill>
                <a:srgbClr val="48FFD5"/>
              </a:solidFill>
            </a:endParaRPr>
          </a:p>
        </p:txBody>
      </p:sp>
      <p:cxnSp>
        <p:nvCxnSpPr>
          <p:cNvPr id="298" name="Google Shape;298;p26"/>
          <p:cNvCxnSpPr/>
          <p:nvPr/>
        </p:nvCxnSpPr>
        <p:spPr>
          <a:xfrm>
            <a:off x="4979350" y="2275300"/>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9"/>
        <p:cNvGrpSpPr/>
        <p:nvPr/>
      </p:nvGrpSpPr>
      <p:grpSpPr>
        <a:xfrm>
          <a:off x="0" y="0"/>
          <a:ext cx="0" cy="0"/>
          <a:chOff x="0" y="0"/>
          <a:chExt cx="0" cy="0"/>
        </a:xfrm>
      </p:grpSpPr>
      <p:sp>
        <p:nvSpPr>
          <p:cNvPr id="403" name="Google Shape;403;p28"/>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rgbClr val="48FFD5"/>
                </a:solidFill>
              </a:rPr>
              <a:t>Linh</a:t>
            </a:r>
            <a:r>
              <a:rPr lang="es" dirty="0">
                <a:solidFill>
                  <a:srgbClr val="48FFD5"/>
                </a:solidFill>
              </a:rPr>
              <a:t> kiện</a:t>
            </a:r>
            <a:endParaRPr dirty="0">
              <a:solidFill>
                <a:srgbClr val="48FFD5"/>
              </a:solidFill>
            </a:endParaRPr>
          </a:p>
        </p:txBody>
      </p:sp>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5" name="Title 4">
            <a:extLst>
              <a:ext uri="{FF2B5EF4-FFF2-40B4-BE49-F238E27FC236}">
                <a16:creationId xmlns:a16="http://schemas.microsoft.com/office/drawing/2014/main" id="{BBD8AD25-BA7F-DD9E-0E28-08E0366EBBDE}"/>
              </a:ext>
            </a:extLst>
          </p:cNvPr>
          <p:cNvSpPr>
            <a:spLocks noGrp="1"/>
          </p:cNvSpPr>
          <p:nvPr>
            <p:ph type="ctrTitle" idx="2"/>
          </p:nvPr>
        </p:nvSpPr>
        <p:spPr>
          <a:xfrm>
            <a:off x="1290444" y="4123091"/>
            <a:ext cx="5572074" cy="121452"/>
          </a:xfrm>
        </p:spPr>
        <p:txBody>
          <a:bodyPr/>
          <a:lstStyle/>
          <a:p>
            <a:pPr marL="457200">
              <a:lnSpc>
                <a:spcPct val="107000"/>
              </a:lnSpc>
              <a:spcAft>
                <a:spcPts val="800"/>
              </a:spcAft>
            </a:pPr>
            <a:r>
              <a:rPr lang="vi-VN" sz="1800" dirty="0">
                <a:effectLst/>
                <a:latin typeface="Times New Roman" panose="02020603050405020304" pitchFamily="18" charset="0"/>
                <a:ea typeface="Arial" panose="020B0604020202020204" pitchFamily="34" charset="0"/>
              </a:rPr>
              <a:t>- Bộ kit </a:t>
            </a:r>
            <a:r>
              <a:rPr lang="vi-VN" sz="1800" b="1" dirty="0">
                <a:effectLst/>
                <a:latin typeface="Times New Roman" panose="02020603050405020304" pitchFamily="18" charset="0"/>
                <a:ea typeface="Arial" panose="020B0604020202020204" pitchFamily="34" charset="0"/>
              </a:rPr>
              <a:t>U3810A</a:t>
            </a:r>
            <a:r>
              <a:rPr lang="vi-VN" sz="1800" dirty="0">
                <a:effectLst/>
                <a:latin typeface="Times New Roman" panose="02020603050405020304" pitchFamily="18" charset="0"/>
                <a:ea typeface="Arial" panose="020B0604020202020204" pitchFamily="34" charset="0"/>
              </a:rPr>
              <a:t> của </a:t>
            </a:r>
            <a:r>
              <a:rPr lang="vi-VN" sz="1800" b="1" dirty="0">
                <a:effectLst/>
                <a:latin typeface="Times New Roman" panose="02020603050405020304" pitchFamily="18" charset="0"/>
                <a:ea typeface="Arial" panose="020B0604020202020204" pitchFamily="34" charset="0"/>
              </a:rPr>
              <a:t>Keysight</a:t>
            </a:r>
            <a:r>
              <a:rPr lang="vi-VN" sz="1800" dirty="0">
                <a:effectLst/>
                <a:latin typeface="Times New Roman" panose="02020603050405020304" pitchFamily="18" charset="0"/>
                <a:ea typeface="Arial" panose="020B0604020202020204" pitchFamily="34" charset="0"/>
              </a:rPr>
              <a:t> (nếu có thể tách rời thì chỉ sử dụng một phần module để có thể in 3D tạo vỏ cho thiết bị)</a:t>
            </a:r>
            <a:r>
              <a:rPr lang="en-US" sz="1800" dirty="0">
                <a:effectLst/>
                <a:latin typeface="Times New Roman" panose="02020603050405020304" pitchFamily="18" charset="0"/>
                <a:ea typeface="Arial" panose="020B0604020202020204" pitchFamily="34" charset="0"/>
              </a:rPr>
              <a:t/>
            </a:r>
            <a:br>
              <a:rPr lang="en-US" sz="1800" dirty="0">
                <a:effectLst/>
                <a:latin typeface="Times New Roman" panose="02020603050405020304" pitchFamily="18" charset="0"/>
                <a:ea typeface="Arial" panose="020B0604020202020204" pitchFamily="34" charset="0"/>
              </a:rPr>
            </a:br>
            <a:r>
              <a:rPr lang="en-US" sz="1800" dirty="0">
                <a:effectLst/>
                <a:latin typeface="Times New Roman" panose="02020603050405020304" pitchFamily="18" charset="0"/>
                <a:ea typeface="Arial" panose="020B0604020202020204" pitchFamily="34" charset="0"/>
              </a:rPr>
              <a:t/>
            </a:r>
            <a:br>
              <a:rPr lang="en-US" sz="1800" dirty="0">
                <a:effectLst/>
                <a:latin typeface="Times New Roman" panose="02020603050405020304" pitchFamily="18" charset="0"/>
                <a:ea typeface="Arial" panose="020B0604020202020204" pitchFamily="34" charset="0"/>
              </a:rPr>
            </a:br>
            <a:r>
              <a:rPr lang="en-US" sz="1800" dirty="0">
                <a:effectLst/>
                <a:latin typeface="Times New Roman" panose="02020603050405020304" pitchFamily="18" charset="0"/>
                <a:ea typeface="Arial" panose="020B0604020202020204" pitchFamily="34" charset="0"/>
              </a:rPr>
              <a:t>- 1 </a:t>
            </a:r>
            <a:r>
              <a:rPr lang="en-US" sz="1800" dirty="0" err="1">
                <a:effectLst/>
                <a:latin typeface="Times New Roman" panose="02020603050405020304" pitchFamily="18" charset="0"/>
                <a:ea typeface="Arial" panose="020B0604020202020204" pitchFamily="34" charset="0"/>
              </a:rPr>
              <a:t>cáp</a:t>
            </a:r>
            <a:r>
              <a:rPr lang="en-US" sz="1800" dirty="0">
                <a:effectLst/>
                <a:latin typeface="Times New Roman" panose="02020603050405020304" pitchFamily="18" charset="0"/>
                <a:ea typeface="Arial" panose="020B0604020202020204" pitchFamily="34" charset="0"/>
              </a:rPr>
              <a:t> micro-USB (</a:t>
            </a:r>
            <a:r>
              <a:rPr lang="en-US" sz="1800" dirty="0" err="1">
                <a:effectLst/>
                <a:latin typeface="Times New Roman" panose="02020603050405020304" pitchFamily="18" charset="0"/>
                <a:ea typeface="Arial" panose="020B0604020202020204" pitchFamily="34" charset="0"/>
              </a:rPr>
              <a:t>đã</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có</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trong</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phụ</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kiện</a:t>
            </a:r>
            <a:r>
              <a:rPr lang="en-US" sz="1800" dirty="0">
                <a:effectLst/>
                <a:latin typeface="Times New Roman" panose="02020603050405020304" pitchFamily="18" charset="0"/>
                <a:ea typeface="Arial" panose="020B0604020202020204" pitchFamily="34" charset="0"/>
              </a:rPr>
              <a:t> kit)</a:t>
            </a:r>
            <a:br>
              <a:rPr lang="en-US" sz="1800" dirty="0">
                <a:effectLst/>
                <a:latin typeface="Times New Roman" panose="02020603050405020304" pitchFamily="18" charset="0"/>
                <a:ea typeface="Arial" panose="020B0604020202020204" pitchFamily="34" charset="0"/>
              </a:rPr>
            </a:br>
            <a:r>
              <a:rPr lang="en-US" sz="1800" dirty="0">
                <a:effectLst/>
                <a:latin typeface="Times New Roman" panose="02020603050405020304" pitchFamily="18" charset="0"/>
                <a:ea typeface="Arial" panose="020B0604020202020204" pitchFamily="34" charset="0"/>
              </a:rPr>
              <a:t/>
            </a:r>
            <a:br>
              <a:rPr lang="en-US" sz="1800" dirty="0">
                <a:effectLst/>
                <a:latin typeface="Times New Roman" panose="02020603050405020304" pitchFamily="18" charset="0"/>
                <a:ea typeface="Arial" panose="020B0604020202020204" pitchFamily="34" charset="0"/>
              </a:rPr>
            </a:b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Nguồn</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Thiết</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kế</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nguồn</a:t>
            </a:r>
            <a:r>
              <a:rPr lang="en-US" sz="1800" dirty="0">
                <a:effectLst/>
                <a:latin typeface="Times New Roman" panose="02020603050405020304" pitchFamily="18" charset="0"/>
                <a:ea typeface="Arial" panose="020B0604020202020204" pitchFamily="34" charset="0"/>
              </a:rPr>
              <a:t> Flyback( </a:t>
            </a:r>
            <a:r>
              <a:rPr lang="en-US" sz="1800" dirty="0" err="1">
                <a:effectLst/>
                <a:latin typeface="Times New Roman" panose="02020603050405020304" pitchFamily="18" charset="0"/>
                <a:ea typeface="Arial" panose="020B0604020202020204" pitchFamily="34" charset="0"/>
              </a:rPr>
              <a:t>hoặc</a:t>
            </a:r>
            <a:r>
              <a:rPr lang="en-US" sz="1800" dirty="0">
                <a:effectLst/>
                <a:latin typeface="Times New Roman" panose="02020603050405020304" pitchFamily="18" charset="0"/>
                <a:ea typeface="Arial" panose="020B0604020202020204" pitchFamily="34" charset="0"/>
              </a:rPr>
              <a:t> Buck) 5V-1A </a:t>
            </a:r>
            <a:r>
              <a:rPr lang="en-US" sz="1800" dirty="0" err="1">
                <a:effectLst/>
                <a:latin typeface="Times New Roman" panose="02020603050405020304" pitchFamily="18" charset="0"/>
                <a:ea typeface="Arial" panose="020B0604020202020204" pitchFamily="34" charset="0"/>
              </a:rPr>
              <a:t>để</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cấp</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cho</a:t>
            </a:r>
            <a:r>
              <a:rPr lang="en-US" sz="1800" dirty="0">
                <a:effectLst/>
                <a:latin typeface="Times New Roman" panose="02020603050405020304" pitchFamily="18" charset="0"/>
                <a:ea typeface="Arial" panose="020B0604020202020204" pitchFamily="34" charset="0"/>
              </a:rPr>
              <a:t> </a:t>
            </a:r>
            <a:r>
              <a:rPr lang="en-US" sz="1800" dirty="0" err="1">
                <a:effectLst/>
                <a:latin typeface="Times New Roman" panose="02020603050405020304" pitchFamily="18" charset="0"/>
                <a:ea typeface="Arial" panose="020B0604020202020204" pitchFamily="34" charset="0"/>
              </a:rPr>
              <a:t>mạch</a:t>
            </a:r>
            <a:r>
              <a:rPr lang="en-US" sz="1800" dirty="0">
                <a:effectLst/>
                <a:latin typeface="Times New Roman" panose="02020603050405020304" pitchFamily="18" charset="0"/>
                <a:ea typeface="Arial" panose="020B0604020202020204" pitchFamily="34" charset="0"/>
              </a:rPr>
              <a:t/>
            </a:r>
            <a:br>
              <a:rPr lang="en-US" sz="1800" dirty="0">
                <a:effectLst/>
                <a:latin typeface="Times New Roman" panose="02020603050405020304" pitchFamily="18" charset="0"/>
                <a:ea typeface="Arial" panose="020B0604020202020204" pitchFamily="34" charset="0"/>
              </a:rPr>
            </a:b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3" name="Google Shape;403;p28"/>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rgbClr val="48FFD5"/>
                </a:solidFill>
              </a:rPr>
              <a:t>CẢM BIẾN</a:t>
            </a:r>
            <a:endParaRPr dirty="0">
              <a:solidFill>
                <a:srgbClr val="48FFD5"/>
              </a:solidFill>
            </a:endParaRPr>
          </a:p>
        </p:txBody>
      </p:sp>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graphicFrame>
        <p:nvGraphicFramePr>
          <p:cNvPr id="3" name="Table 2">
            <a:extLst>
              <a:ext uri="{FF2B5EF4-FFF2-40B4-BE49-F238E27FC236}">
                <a16:creationId xmlns:a16="http://schemas.microsoft.com/office/drawing/2014/main" id="{9B55F471-403C-C68E-1FB1-10BDFCDC1EBF}"/>
              </a:ext>
            </a:extLst>
          </p:cNvPr>
          <p:cNvGraphicFramePr>
            <a:graphicFrameLocks noGrp="1"/>
          </p:cNvGraphicFramePr>
          <p:nvPr>
            <p:extLst>
              <p:ext uri="{D42A27DB-BD31-4B8C-83A1-F6EECF244321}">
                <p14:modId xmlns:p14="http://schemas.microsoft.com/office/powerpoint/2010/main" val="2247072183"/>
              </p:ext>
            </p:extLst>
          </p:nvPr>
        </p:nvGraphicFramePr>
        <p:xfrm>
          <a:off x="1973262" y="1500766"/>
          <a:ext cx="5197475" cy="3049590"/>
        </p:xfrm>
        <a:graphic>
          <a:graphicData uri="http://schemas.openxmlformats.org/drawingml/2006/table">
            <a:tbl>
              <a:tblPr firstRow="1" firstCol="1" bandRow="1">
                <a:tableStyleId>{4EFB4B85-DC81-4B92-9D46-B4AF09C4D5F8}</a:tableStyleId>
              </a:tblPr>
              <a:tblGrid>
                <a:gridCol w="450215">
                  <a:extLst>
                    <a:ext uri="{9D8B030D-6E8A-4147-A177-3AD203B41FA5}">
                      <a16:colId xmlns:a16="http://schemas.microsoft.com/office/drawing/2014/main" val="2743185752"/>
                    </a:ext>
                  </a:extLst>
                </a:gridCol>
                <a:gridCol w="1259840">
                  <a:extLst>
                    <a:ext uri="{9D8B030D-6E8A-4147-A177-3AD203B41FA5}">
                      <a16:colId xmlns:a16="http://schemas.microsoft.com/office/drawing/2014/main" val="3291413776"/>
                    </a:ext>
                  </a:extLst>
                </a:gridCol>
                <a:gridCol w="579120">
                  <a:extLst>
                    <a:ext uri="{9D8B030D-6E8A-4147-A177-3AD203B41FA5}">
                      <a16:colId xmlns:a16="http://schemas.microsoft.com/office/drawing/2014/main" val="566356630"/>
                    </a:ext>
                  </a:extLst>
                </a:gridCol>
                <a:gridCol w="1724660">
                  <a:extLst>
                    <a:ext uri="{9D8B030D-6E8A-4147-A177-3AD203B41FA5}">
                      <a16:colId xmlns:a16="http://schemas.microsoft.com/office/drawing/2014/main" val="2508835125"/>
                    </a:ext>
                  </a:extLst>
                </a:gridCol>
                <a:gridCol w="1183640">
                  <a:extLst>
                    <a:ext uri="{9D8B030D-6E8A-4147-A177-3AD203B41FA5}">
                      <a16:colId xmlns:a16="http://schemas.microsoft.com/office/drawing/2014/main" val="2813321044"/>
                    </a:ext>
                  </a:extLst>
                </a:gridCol>
              </a:tblGrid>
              <a:tr h="0">
                <a:tc>
                  <a:txBody>
                    <a:bodyPr/>
                    <a:lstStyle/>
                    <a:p>
                      <a:pPr algn="ctr">
                        <a:lnSpc>
                          <a:spcPct val="107000"/>
                        </a:lnSpc>
                        <a:spcAft>
                          <a:spcPts val="800"/>
                        </a:spcAft>
                      </a:pPr>
                      <a:r>
                        <a:rPr lang="en-US" sz="1100" dirty="0">
                          <a:solidFill>
                            <a:srgbClr val="48FFD5"/>
                          </a:solidFill>
                          <a:effectLst/>
                        </a:rPr>
                        <a:t>STT</a:t>
                      </a:r>
                      <a:endParaRPr lang="en-US" sz="1800" dirty="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Tên linh kiện</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Số lượng</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Chức năng</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Giao tiếp/tín hiệu</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2621409059"/>
                  </a:ext>
                </a:extLst>
              </a:tr>
              <a:tr h="0">
                <a:tc>
                  <a:txBody>
                    <a:bodyPr/>
                    <a:lstStyle/>
                    <a:p>
                      <a:pPr algn="ctr">
                        <a:lnSpc>
                          <a:spcPct val="107000"/>
                        </a:lnSpc>
                        <a:spcAft>
                          <a:spcPts val="800"/>
                        </a:spcAft>
                      </a:pPr>
                      <a:r>
                        <a:rPr lang="en-US" sz="1100">
                          <a:solidFill>
                            <a:srgbClr val="48FFD5"/>
                          </a:solidFill>
                          <a:effectLst/>
                        </a:rPr>
                        <a:t>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Sensor SDS011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Đo nồng độ bụi PM2.5 và PM10</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UART</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1547748219"/>
                  </a:ext>
                </a:extLst>
              </a:tr>
              <a:tr h="0">
                <a:tc>
                  <a:txBody>
                    <a:bodyPr/>
                    <a:lstStyle/>
                    <a:p>
                      <a:pPr algn="ctr">
                        <a:lnSpc>
                          <a:spcPct val="107000"/>
                        </a:lnSpc>
                        <a:spcAft>
                          <a:spcPts val="800"/>
                        </a:spcAft>
                      </a:pPr>
                      <a:r>
                        <a:rPr lang="en-US" sz="1100">
                          <a:solidFill>
                            <a:srgbClr val="48FFD5"/>
                          </a:solidFill>
                          <a:effectLst/>
                        </a:rPr>
                        <a:t>2</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Dallas DS18B20</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Đo nhiệt độ bên trong thiết bị</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Analog</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1451678738"/>
                  </a:ext>
                </a:extLst>
              </a:tr>
              <a:tr h="0">
                <a:tc>
                  <a:txBody>
                    <a:bodyPr/>
                    <a:lstStyle/>
                    <a:p>
                      <a:pPr algn="ctr">
                        <a:lnSpc>
                          <a:spcPct val="107000"/>
                        </a:lnSpc>
                        <a:spcAft>
                          <a:spcPts val="800"/>
                        </a:spcAft>
                      </a:pPr>
                      <a:r>
                        <a:rPr lang="en-US" sz="1100">
                          <a:solidFill>
                            <a:srgbClr val="48FFD5"/>
                          </a:solidFill>
                          <a:effectLst/>
                        </a:rPr>
                        <a:t>3</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DHT11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Đo nhiệt độ bên ngoài</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Analog</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4058055096"/>
                  </a:ext>
                </a:extLst>
              </a:tr>
              <a:tr h="0">
                <a:tc>
                  <a:txBody>
                    <a:bodyPr/>
                    <a:lstStyle/>
                    <a:p>
                      <a:pPr algn="ctr">
                        <a:lnSpc>
                          <a:spcPct val="107000"/>
                        </a:lnSpc>
                        <a:spcAft>
                          <a:spcPts val="800"/>
                        </a:spcAft>
                      </a:pPr>
                      <a:r>
                        <a:rPr lang="en-US" sz="1100">
                          <a:solidFill>
                            <a:srgbClr val="48FFD5"/>
                          </a:solidFill>
                          <a:effectLst/>
                        </a:rPr>
                        <a:t>4</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Cảm biến tiệm cận</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Phát hiện vật cản</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Analog</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137524249"/>
                  </a:ext>
                </a:extLst>
              </a:tr>
              <a:tr h="0">
                <a:tc>
                  <a:txBody>
                    <a:bodyPr/>
                    <a:lstStyle/>
                    <a:p>
                      <a:pPr algn="ctr">
                        <a:lnSpc>
                          <a:spcPct val="107000"/>
                        </a:lnSpc>
                        <a:spcAft>
                          <a:spcPts val="800"/>
                        </a:spcAft>
                      </a:pPr>
                      <a:r>
                        <a:rPr lang="en-US" sz="1100">
                          <a:solidFill>
                            <a:srgbClr val="48FFD5"/>
                          </a:solidFill>
                          <a:effectLst/>
                        </a:rPr>
                        <a:t>5</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Còi 5V hoặc 3V</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Cảnh báo khi có vật cản</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x</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2633869415"/>
                  </a:ext>
                </a:extLst>
              </a:tr>
              <a:tr h="0">
                <a:tc>
                  <a:txBody>
                    <a:bodyPr/>
                    <a:lstStyle/>
                    <a:p>
                      <a:pPr algn="ctr">
                        <a:lnSpc>
                          <a:spcPct val="107000"/>
                        </a:lnSpc>
                        <a:spcAft>
                          <a:spcPts val="800"/>
                        </a:spcAft>
                      </a:pPr>
                      <a:r>
                        <a:rPr lang="en-US" sz="1100">
                          <a:solidFill>
                            <a:srgbClr val="48FFD5"/>
                          </a:solidFill>
                          <a:effectLst/>
                        </a:rPr>
                        <a:t>6</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Quạt tản nhiệt 5V</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Làm mát</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x</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2191880904"/>
                  </a:ext>
                </a:extLst>
              </a:tr>
              <a:tr h="0">
                <a:tc>
                  <a:txBody>
                    <a:bodyPr/>
                    <a:lstStyle/>
                    <a:p>
                      <a:pPr algn="ctr">
                        <a:lnSpc>
                          <a:spcPct val="107000"/>
                        </a:lnSpc>
                        <a:spcAft>
                          <a:spcPts val="800"/>
                        </a:spcAft>
                      </a:pPr>
                      <a:r>
                        <a:rPr lang="en-US" sz="1100">
                          <a:solidFill>
                            <a:srgbClr val="48FFD5"/>
                          </a:solidFill>
                          <a:effectLst/>
                        </a:rPr>
                        <a:t>7</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Màn hình LCD16x2/OLED</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Hiển thị giá trị cảm biến</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I2C, SPI, UART (linh hoạt nếu thiếu chân)</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365016115"/>
                  </a:ext>
                </a:extLst>
              </a:tr>
              <a:tr h="0">
                <a:tc>
                  <a:txBody>
                    <a:bodyPr/>
                    <a:lstStyle/>
                    <a:p>
                      <a:pPr algn="ctr">
                        <a:lnSpc>
                          <a:spcPct val="107000"/>
                        </a:lnSpc>
                        <a:spcAft>
                          <a:spcPts val="800"/>
                        </a:spcAft>
                      </a:pPr>
                      <a:r>
                        <a:rPr lang="en-US" sz="1100">
                          <a:solidFill>
                            <a:srgbClr val="48FFD5"/>
                          </a:solidFill>
                          <a:effectLst/>
                        </a:rPr>
                        <a:t>8</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Diode LED </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Chưa tính</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Báo hiệu</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x</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1900516046"/>
                  </a:ext>
                </a:extLst>
              </a:tr>
              <a:tr h="0">
                <a:tc>
                  <a:txBody>
                    <a:bodyPr/>
                    <a:lstStyle/>
                    <a:p>
                      <a:pPr algn="ctr">
                        <a:lnSpc>
                          <a:spcPct val="107000"/>
                        </a:lnSpc>
                        <a:spcAft>
                          <a:spcPts val="800"/>
                        </a:spcAft>
                      </a:pPr>
                      <a:r>
                        <a:rPr lang="en-US" sz="1100">
                          <a:solidFill>
                            <a:srgbClr val="48FFD5"/>
                          </a:solidFill>
                          <a:effectLst/>
                        </a:rPr>
                        <a:t>9</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ESP32 Cam</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1</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a:solidFill>
                            <a:srgbClr val="48FFD5"/>
                          </a:solidFill>
                          <a:effectLst/>
                        </a:rPr>
                        <a:t>Giám sát bằng hình ảnh</a:t>
                      </a:r>
                      <a:endParaRPr lang="en-US" sz="1800">
                        <a:solidFill>
                          <a:srgbClr val="48FFD5"/>
                        </a:solidFill>
                        <a:effectLst/>
                        <a:latin typeface="Times New Roman" panose="02020603050405020304" pitchFamily="18" charset="0"/>
                        <a:ea typeface="Arial" panose="020B0604020202020204" pitchFamily="34" charset="0"/>
                      </a:endParaRPr>
                    </a:p>
                  </a:txBody>
                  <a:tcPr marL="68580" marR="68580" marT="0" marB="0" anchor="ctr"/>
                </a:tc>
                <a:tc>
                  <a:txBody>
                    <a:bodyPr/>
                    <a:lstStyle/>
                    <a:p>
                      <a:pPr algn="ctr">
                        <a:lnSpc>
                          <a:spcPct val="107000"/>
                        </a:lnSpc>
                        <a:spcAft>
                          <a:spcPts val="800"/>
                        </a:spcAft>
                      </a:pPr>
                      <a:r>
                        <a:rPr lang="en-US" sz="1100" dirty="0">
                          <a:solidFill>
                            <a:srgbClr val="48FFD5"/>
                          </a:solidFill>
                          <a:effectLst/>
                        </a:rPr>
                        <a:t>x</a:t>
                      </a:r>
                      <a:endParaRPr lang="en-US" sz="1800" dirty="0">
                        <a:solidFill>
                          <a:srgbClr val="48FFD5"/>
                        </a:solidFill>
                        <a:effectLst/>
                        <a:latin typeface="Times New Roman" panose="02020603050405020304" pitchFamily="18" charset="0"/>
                        <a:ea typeface="Arial" panose="020B0604020202020204" pitchFamily="34" charset="0"/>
                      </a:endParaRPr>
                    </a:p>
                  </a:txBody>
                  <a:tcPr marL="68580" marR="68580" marT="0" marB="0" anchor="ctr"/>
                </a:tc>
                <a:extLst>
                  <a:ext uri="{0D108BD9-81ED-4DB2-BD59-A6C34878D82A}">
                    <a16:rowId xmlns:a16="http://schemas.microsoft.com/office/drawing/2014/main" val="734123139"/>
                  </a:ext>
                </a:extLst>
              </a:tr>
            </a:tbl>
          </a:graphicData>
        </a:graphic>
      </p:graphicFrame>
    </p:spTree>
    <p:extLst>
      <p:ext uri="{BB962C8B-B14F-4D97-AF65-F5344CB8AC3E}">
        <p14:creationId xmlns:p14="http://schemas.microsoft.com/office/powerpoint/2010/main" val="36012865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3" name="Google Shape;403;p28"/>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rgbClr val="48FFD5"/>
                </a:solidFill>
              </a:rPr>
              <a:t>CẢM BIẾN</a:t>
            </a:r>
            <a:endParaRPr dirty="0">
              <a:solidFill>
                <a:srgbClr val="48FFD5"/>
              </a:solidFill>
            </a:endParaRPr>
          </a:p>
        </p:txBody>
      </p:sp>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 name="TextBox 3">
            <a:extLst>
              <a:ext uri="{FF2B5EF4-FFF2-40B4-BE49-F238E27FC236}">
                <a16:creationId xmlns:a16="http://schemas.microsoft.com/office/drawing/2014/main" id="{DE0A1C28-7373-D71A-A6FA-64F67FBEC070}"/>
              </a:ext>
            </a:extLst>
          </p:cNvPr>
          <p:cNvSpPr txBox="1"/>
          <p:nvPr/>
        </p:nvSpPr>
        <p:spPr>
          <a:xfrm>
            <a:off x="732771" y="1661004"/>
            <a:ext cx="5442559" cy="2650982"/>
          </a:xfrm>
          <a:prstGeom prst="rect">
            <a:avLst/>
          </a:prstGeom>
          <a:noFill/>
        </p:spPr>
        <p:txBody>
          <a:bodyPr wrap="square">
            <a:spAutoFit/>
          </a:bodyPr>
          <a:lstStyle/>
          <a:p>
            <a:pPr marL="457200" algn="just">
              <a:lnSpc>
                <a:spcPct val="107000"/>
              </a:lnSpc>
              <a:spcAft>
                <a:spcPts val="800"/>
              </a:spcAft>
            </a:pPr>
            <a:r>
              <a:rPr lang="en-US" sz="1600" b="1" dirty="0">
                <a:solidFill>
                  <a:srgbClr val="48FFD5"/>
                </a:solidFill>
                <a:effectLst/>
                <a:latin typeface="Times New Roman" panose="02020603050405020304" pitchFamily="18" charset="0"/>
                <a:ea typeface="Arial" panose="020B0604020202020204" pitchFamily="34" charset="0"/>
              </a:rPr>
              <a:t>ESP32 Cam </a:t>
            </a:r>
            <a:r>
              <a:rPr lang="en-US" sz="1600" dirty="0" err="1">
                <a:solidFill>
                  <a:srgbClr val="48FFD5"/>
                </a:solidFill>
                <a:effectLst/>
                <a:latin typeface="Times New Roman" panose="02020603050405020304" pitchFamily="18" charset="0"/>
                <a:ea typeface="Arial" panose="020B0604020202020204" pitchFamily="34" charset="0"/>
              </a:rPr>
              <a:t>được</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thiết</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kế</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để</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chạy</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độc</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lập</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dùng</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chung</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nguồn</a:t>
            </a:r>
            <a:r>
              <a:rPr lang="en-US" sz="1600" dirty="0">
                <a:solidFill>
                  <a:srgbClr val="48FFD5"/>
                </a:solidFill>
                <a:effectLst/>
                <a:latin typeface="Times New Roman" panose="02020603050405020304" pitchFamily="18" charset="0"/>
                <a:ea typeface="Arial" panose="020B0604020202020204" pitchFamily="34" charset="0"/>
              </a:rPr>
              <a:t>). Ở </a:t>
            </a:r>
            <a:r>
              <a:rPr lang="en-US" sz="1600" dirty="0" err="1">
                <a:solidFill>
                  <a:srgbClr val="48FFD5"/>
                </a:solidFill>
                <a:effectLst/>
                <a:latin typeface="Times New Roman" panose="02020603050405020304" pitchFamily="18" charset="0"/>
                <a:ea typeface="Arial" panose="020B0604020202020204" pitchFamily="34" charset="0"/>
              </a:rPr>
              <a:t>đây</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nhóm</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dự</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thi</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chỉ</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sử</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dụng</a:t>
            </a:r>
            <a:r>
              <a:rPr lang="en-US" sz="1600" dirty="0">
                <a:solidFill>
                  <a:srgbClr val="48FFD5"/>
                </a:solidFill>
                <a:effectLst/>
                <a:latin typeface="Times New Roman" panose="02020603050405020304" pitchFamily="18" charset="0"/>
                <a:ea typeface="Arial" panose="020B0604020202020204" pitchFamily="34" charset="0"/>
              </a:rPr>
              <a:t> ESP32 cam </a:t>
            </a:r>
            <a:r>
              <a:rPr lang="en-US" sz="1600" dirty="0" err="1">
                <a:solidFill>
                  <a:srgbClr val="48FFD5"/>
                </a:solidFill>
                <a:effectLst/>
                <a:latin typeface="Times New Roman" panose="02020603050405020304" pitchFamily="18" charset="0"/>
                <a:ea typeface="Arial" panose="020B0604020202020204" pitchFamily="34" charset="0"/>
              </a:rPr>
              <a:t>với</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mục</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đích</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như</a:t>
            </a:r>
            <a:r>
              <a:rPr lang="en-US" sz="1600" dirty="0">
                <a:solidFill>
                  <a:srgbClr val="48FFD5"/>
                </a:solidFill>
                <a:effectLst/>
                <a:latin typeface="Times New Roman" panose="02020603050405020304" pitchFamily="18" charset="0"/>
                <a:ea typeface="Arial" panose="020B0604020202020204" pitchFamily="34" charset="0"/>
              </a:rPr>
              <a:t> 1 </a:t>
            </a:r>
            <a:r>
              <a:rPr lang="en-US" sz="1600" dirty="0" err="1">
                <a:solidFill>
                  <a:srgbClr val="48FFD5"/>
                </a:solidFill>
                <a:effectLst/>
                <a:latin typeface="Times New Roman" panose="02020603050405020304" pitchFamily="18" charset="0"/>
                <a:ea typeface="Arial" panose="020B0604020202020204" pitchFamily="34" charset="0"/>
              </a:rPr>
              <a:t>cảm</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biến</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gửi</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dữ</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liệu</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lên</a:t>
            </a:r>
            <a:r>
              <a:rPr lang="en-US" sz="1600" dirty="0">
                <a:solidFill>
                  <a:srgbClr val="48FFD5"/>
                </a:solidFill>
                <a:effectLst/>
                <a:latin typeface="Times New Roman" panose="02020603050405020304" pitchFamily="18" charset="0"/>
                <a:ea typeface="Arial" panose="020B0604020202020204" pitchFamily="34" charset="0"/>
              </a:rPr>
              <a:t> Web – </a:t>
            </a:r>
            <a:r>
              <a:rPr lang="en-US" sz="1600" dirty="0" err="1">
                <a:solidFill>
                  <a:srgbClr val="48FFD5"/>
                </a:solidFill>
                <a:effectLst/>
                <a:latin typeface="Times New Roman" panose="02020603050405020304" pitchFamily="18" charset="0"/>
                <a:ea typeface="Arial" panose="020B0604020202020204" pitchFamily="34" charset="0"/>
              </a:rPr>
              <a:t>bộ</a:t>
            </a:r>
            <a:r>
              <a:rPr lang="en-US" sz="1600" dirty="0">
                <a:solidFill>
                  <a:srgbClr val="48FFD5"/>
                </a:solidFill>
                <a:effectLst/>
                <a:latin typeface="Times New Roman" panose="02020603050405020304" pitchFamily="18" charset="0"/>
                <a:ea typeface="Arial" panose="020B0604020202020204" pitchFamily="34" charset="0"/>
              </a:rPr>
              <a:t> Kit </a:t>
            </a:r>
            <a:r>
              <a:rPr lang="en-US" sz="1600" b="1" dirty="0">
                <a:solidFill>
                  <a:srgbClr val="48FFD5"/>
                </a:solidFill>
                <a:effectLst/>
                <a:latin typeface="Times New Roman" panose="02020603050405020304" pitchFamily="18" charset="0"/>
                <a:ea typeface="Arial" panose="020B0604020202020204" pitchFamily="34" charset="0"/>
              </a:rPr>
              <a:t>U3810A </a:t>
            </a:r>
            <a:r>
              <a:rPr lang="en-US" sz="1600" b="1" dirty="0" err="1">
                <a:solidFill>
                  <a:srgbClr val="48FFD5"/>
                </a:solidFill>
                <a:effectLst/>
                <a:latin typeface="Times New Roman" panose="02020603050405020304" pitchFamily="18" charset="0"/>
                <a:ea typeface="Arial" panose="020B0604020202020204" pitchFamily="34" charset="0"/>
              </a:rPr>
              <a:t>vẫn</a:t>
            </a:r>
            <a:r>
              <a:rPr lang="en-US" sz="1600" b="1" dirty="0">
                <a:solidFill>
                  <a:srgbClr val="48FFD5"/>
                </a:solidFill>
                <a:effectLst/>
                <a:latin typeface="Times New Roman" panose="02020603050405020304" pitchFamily="18" charset="0"/>
                <a:ea typeface="Arial" panose="020B0604020202020204" pitchFamily="34" charset="0"/>
              </a:rPr>
              <a:t> </a:t>
            </a:r>
            <a:r>
              <a:rPr lang="en-US" sz="1600" b="1" dirty="0" err="1">
                <a:solidFill>
                  <a:srgbClr val="48FFD5"/>
                </a:solidFill>
                <a:effectLst/>
                <a:latin typeface="Times New Roman" panose="02020603050405020304" pitchFamily="18" charset="0"/>
                <a:ea typeface="Arial" panose="020B0604020202020204" pitchFamily="34" charset="0"/>
              </a:rPr>
              <a:t>là</a:t>
            </a:r>
            <a:r>
              <a:rPr lang="en-US" sz="1600" b="1" dirty="0">
                <a:solidFill>
                  <a:srgbClr val="48FFD5"/>
                </a:solidFill>
                <a:effectLst/>
                <a:latin typeface="Times New Roman" panose="02020603050405020304" pitchFamily="18" charset="0"/>
                <a:ea typeface="Arial" panose="020B0604020202020204" pitchFamily="34" charset="0"/>
              </a:rPr>
              <a:t> </a:t>
            </a:r>
            <a:r>
              <a:rPr lang="en-US" sz="1600" b="1" dirty="0" err="1">
                <a:solidFill>
                  <a:srgbClr val="48FFD5"/>
                </a:solidFill>
                <a:effectLst/>
                <a:latin typeface="Times New Roman" panose="02020603050405020304" pitchFamily="18" charset="0"/>
                <a:ea typeface="Arial" panose="020B0604020202020204" pitchFamily="34" charset="0"/>
              </a:rPr>
              <a:t>chủ</a:t>
            </a:r>
            <a:r>
              <a:rPr lang="en-US" sz="1600" b="1" dirty="0">
                <a:solidFill>
                  <a:srgbClr val="48FFD5"/>
                </a:solidFill>
                <a:effectLst/>
                <a:latin typeface="Times New Roman" panose="02020603050405020304" pitchFamily="18" charset="0"/>
                <a:ea typeface="Arial" panose="020B0604020202020204" pitchFamily="34" charset="0"/>
              </a:rPr>
              <a:t> </a:t>
            </a:r>
            <a:r>
              <a:rPr lang="en-US" sz="1600" b="1" dirty="0" err="1">
                <a:solidFill>
                  <a:srgbClr val="48FFD5"/>
                </a:solidFill>
                <a:effectLst/>
                <a:latin typeface="Times New Roman" panose="02020603050405020304" pitchFamily="18" charset="0"/>
                <a:ea typeface="Arial" panose="020B0604020202020204" pitchFamily="34" charset="0"/>
              </a:rPr>
              <a:t>thể</a:t>
            </a:r>
            <a:r>
              <a:rPr lang="en-US" sz="1600" b="1" dirty="0">
                <a:solidFill>
                  <a:srgbClr val="48FFD5"/>
                </a:solidFill>
                <a:effectLst/>
                <a:latin typeface="Times New Roman" panose="02020603050405020304" pitchFamily="18" charset="0"/>
                <a:ea typeface="Arial" panose="020B0604020202020204" pitchFamily="34" charset="0"/>
              </a:rPr>
              <a:t> </a:t>
            </a:r>
            <a:r>
              <a:rPr lang="en-US" sz="1600" b="1" dirty="0" err="1">
                <a:solidFill>
                  <a:srgbClr val="48FFD5"/>
                </a:solidFill>
                <a:effectLst/>
                <a:latin typeface="Times New Roman" panose="02020603050405020304" pitchFamily="18" charset="0"/>
                <a:ea typeface="Arial" panose="020B0604020202020204" pitchFamily="34" charset="0"/>
              </a:rPr>
              <a:t>chính</a:t>
            </a:r>
            <a:r>
              <a:rPr lang="en-US" sz="1600" b="1" dirty="0">
                <a:solidFill>
                  <a:srgbClr val="48FFD5"/>
                </a:solidFill>
                <a:effectLst/>
                <a:latin typeface="Times New Roman" panose="02020603050405020304" pitchFamily="18" charset="0"/>
                <a:ea typeface="Arial" panose="020B0604020202020204" pitchFamily="34" charset="0"/>
              </a:rPr>
              <a:t>.</a:t>
            </a:r>
          </a:p>
          <a:p>
            <a:pPr marL="457200" algn="just">
              <a:lnSpc>
                <a:spcPct val="107000"/>
              </a:lnSpc>
              <a:spcAft>
                <a:spcPts val="800"/>
              </a:spcAft>
            </a:pPr>
            <a:endParaRPr lang="en-US" sz="1600" dirty="0">
              <a:solidFill>
                <a:srgbClr val="48FFD5"/>
              </a:solidFill>
              <a:effectLst/>
              <a:latin typeface="Times New Roman" panose="02020603050405020304" pitchFamily="18" charset="0"/>
              <a:ea typeface="Arial" panose="020B0604020202020204" pitchFamily="34" charset="0"/>
            </a:endParaRPr>
          </a:p>
          <a:p>
            <a:pPr marL="457200" algn="just">
              <a:lnSpc>
                <a:spcPct val="107000"/>
              </a:lnSpc>
              <a:spcAft>
                <a:spcPts val="800"/>
              </a:spcAft>
            </a:pPr>
            <a:r>
              <a:rPr lang="en-US" sz="1600" b="1" dirty="0" err="1">
                <a:solidFill>
                  <a:srgbClr val="48FFD5"/>
                </a:solidFill>
                <a:effectLst/>
                <a:latin typeface="Times New Roman" panose="02020603050405020304" pitchFamily="18" charset="0"/>
                <a:ea typeface="Arial" panose="020B0604020202020204" pitchFamily="34" charset="0"/>
              </a:rPr>
              <a:t>Cảm</a:t>
            </a:r>
            <a:r>
              <a:rPr lang="en-US" sz="1600" b="1" dirty="0">
                <a:solidFill>
                  <a:srgbClr val="48FFD5"/>
                </a:solidFill>
                <a:effectLst/>
                <a:latin typeface="Times New Roman" panose="02020603050405020304" pitchFamily="18" charset="0"/>
                <a:ea typeface="Arial" panose="020B0604020202020204" pitchFamily="34" charset="0"/>
              </a:rPr>
              <a:t> </a:t>
            </a:r>
            <a:r>
              <a:rPr lang="en-US" sz="1600" b="1" dirty="0" err="1">
                <a:solidFill>
                  <a:srgbClr val="48FFD5"/>
                </a:solidFill>
                <a:effectLst/>
                <a:latin typeface="Times New Roman" panose="02020603050405020304" pitchFamily="18" charset="0"/>
                <a:ea typeface="Arial" panose="020B0604020202020204" pitchFamily="34" charset="0"/>
              </a:rPr>
              <a:t>biến</a:t>
            </a:r>
            <a:r>
              <a:rPr lang="en-US" sz="1600" b="1" dirty="0">
                <a:solidFill>
                  <a:srgbClr val="48FFD5"/>
                </a:solidFill>
                <a:effectLst/>
                <a:latin typeface="Times New Roman" panose="02020603050405020304" pitchFamily="18" charset="0"/>
                <a:ea typeface="Arial" panose="020B0604020202020204" pitchFamily="34" charset="0"/>
              </a:rPr>
              <a:t> </a:t>
            </a:r>
            <a:r>
              <a:rPr lang="en-US" sz="1600" b="1" dirty="0" err="1">
                <a:solidFill>
                  <a:srgbClr val="48FFD5"/>
                </a:solidFill>
                <a:effectLst/>
                <a:latin typeface="Times New Roman" panose="02020603050405020304" pitchFamily="18" charset="0"/>
                <a:ea typeface="Arial" panose="020B0604020202020204" pitchFamily="34" charset="0"/>
              </a:rPr>
              <a:t>bụi</a:t>
            </a:r>
            <a:r>
              <a:rPr lang="en-US" sz="1600" b="1" dirty="0">
                <a:solidFill>
                  <a:srgbClr val="48FFD5"/>
                </a:solidFill>
                <a:effectLst/>
                <a:latin typeface="Times New Roman" panose="02020603050405020304" pitchFamily="18" charset="0"/>
                <a:ea typeface="Arial" panose="020B0604020202020204" pitchFamily="34" charset="0"/>
              </a:rPr>
              <a:t> SDS011 </a:t>
            </a:r>
            <a:r>
              <a:rPr lang="en-US" sz="1600" dirty="0" err="1">
                <a:solidFill>
                  <a:srgbClr val="48FFD5"/>
                </a:solidFill>
                <a:effectLst/>
                <a:latin typeface="Times New Roman" panose="02020603050405020304" pitchFamily="18" charset="0"/>
                <a:ea typeface="Arial" panose="020B0604020202020204" pitchFamily="34" charset="0"/>
              </a:rPr>
              <a:t>là</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quan</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trọng</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nhất</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Những</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cảm</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biến</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khác</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nếu</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thiếu</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chân</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có</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thể</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bỏ</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bớt</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Nhưng</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những</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cảm</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biến</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khác</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ảnh</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hưởng</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đến</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kết</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quả</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phân</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tích</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dữ</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liệu</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và</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đưa</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ra</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kết</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quả</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dự</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đoán</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trong</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tương</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lai</a:t>
            </a:r>
            <a:r>
              <a:rPr lang="en-US" sz="1600" dirty="0">
                <a:solidFill>
                  <a:srgbClr val="48FFD5"/>
                </a:solidFill>
                <a:effectLst/>
                <a:latin typeface="Times New Roman" panose="02020603050405020304" pitchFamily="18" charset="0"/>
                <a:ea typeface="Arial" panose="020B0604020202020204" pitchFamily="34" charset="0"/>
              </a:rPr>
              <a:t>.</a:t>
            </a:r>
          </a:p>
        </p:txBody>
      </p:sp>
    </p:spTree>
    <p:extLst>
      <p:ext uri="{BB962C8B-B14F-4D97-AF65-F5344CB8AC3E}">
        <p14:creationId xmlns:p14="http://schemas.microsoft.com/office/powerpoint/2010/main" val="15873088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9" name="Google Shape;449;p29"/>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48FFD5"/>
                </a:solidFill>
              </a:rPr>
              <a:t>Thingspeak</a:t>
            </a:r>
            <a:endParaRPr dirty="0">
              <a:solidFill>
                <a:srgbClr val="48FFD5"/>
              </a:solidFill>
            </a:endParaRPr>
          </a:p>
        </p:txBody>
      </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2537009" y="3152516"/>
            <a:ext cx="816356" cy="814566"/>
          </a:xfrm>
          <a:custGeom>
            <a:avLst/>
            <a:gdLst/>
            <a:ahLst/>
            <a:cxnLst/>
            <a:rect l="l" t="t" r="r" b="b"/>
            <a:pathLst>
              <a:path w="41529" h="41438" extrusionOk="0">
                <a:moveTo>
                  <a:pt x="3025" y="1"/>
                </a:moveTo>
                <a:lnTo>
                  <a:pt x="0" y="41438"/>
                </a:lnTo>
                <a:lnTo>
                  <a:pt x="41529" y="41438"/>
                </a:lnTo>
                <a:lnTo>
                  <a:pt x="3850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916901" y="1028829"/>
            <a:ext cx="4056544" cy="2751814"/>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916901" y="3129422"/>
            <a:ext cx="4056544" cy="365846"/>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996350" y="1064079"/>
            <a:ext cx="3843888" cy="158596"/>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023230" y="1542115"/>
            <a:ext cx="3843888" cy="156808"/>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772736" y="1542115"/>
            <a:ext cx="720862" cy="156808"/>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389113" y="1542115"/>
            <a:ext cx="535254" cy="156808"/>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820154" y="2766646"/>
            <a:ext cx="164004" cy="15500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3983514" y="2766646"/>
            <a:ext cx="162216" cy="15500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4146660" y="2766646"/>
            <a:ext cx="162216" cy="15500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950067" y="1464404"/>
            <a:ext cx="86514" cy="7294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4072300" y="1464403"/>
            <a:ext cx="84724" cy="72950"/>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4194319" y="1464403"/>
            <a:ext cx="84724" cy="72950"/>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504817" y="2768982"/>
            <a:ext cx="619938" cy="66698"/>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504817" y="2881400"/>
            <a:ext cx="619938" cy="66698"/>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2059200" y="2768982"/>
            <a:ext cx="1005580" cy="66698"/>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577812" y="2908184"/>
            <a:ext cx="486602" cy="106346"/>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317124" y="2908184"/>
            <a:ext cx="362230" cy="106346"/>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697668" y="2856064"/>
            <a:ext cx="57696" cy="49220"/>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778347" y="2856064"/>
            <a:ext cx="59484" cy="49220"/>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862406" y="2856063"/>
            <a:ext cx="55888" cy="49222"/>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3155306" y="3368398"/>
            <a:ext cx="1481352" cy="7570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271141" y="3381498"/>
            <a:ext cx="53100" cy="45720"/>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328740" y="3381498"/>
            <a:ext cx="53072" cy="45720"/>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4387693" y="3381498"/>
            <a:ext cx="53072" cy="45720"/>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4215135" y="3427699"/>
            <a:ext cx="277544" cy="61292"/>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4065867" y="3427699"/>
            <a:ext cx="207270" cy="61292"/>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BRANDING</a:t>
            </a:r>
            <a:endParaRPr>
              <a:solidFill>
                <a:srgbClr val="0E2A47"/>
              </a:solidFill>
            </a:endParaRPr>
          </a:p>
        </p:txBody>
      </p:sp>
      <p:sp>
        <p:nvSpPr>
          <p:cNvPr id="557" name="Google Shape;557;p29"/>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a:solidFill>
                <a:srgbClr val="0E2A47"/>
              </a:solidFill>
            </a:endParaRPr>
          </a:p>
        </p:txBody>
      </p:sp>
      <p:sp>
        <p:nvSpPr>
          <p:cNvPr id="558" name="Google Shape;558;p29"/>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POSITIONING</a:t>
            </a:r>
            <a:endParaRPr>
              <a:solidFill>
                <a:srgbClr val="0E2A47"/>
              </a:solidFill>
            </a:endParaRPr>
          </a:p>
        </p:txBody>
      </p:sp>
      <p:sp>
        <p:nvSpPr>
          <p:cNvPr id="3" name="TextBox 2">
            <a:extLst>
              <a:ext uri="{FF2B5EF4-FFF2-40B4-BE49-F238E27FC236}">
                <a16:creationId xmlns:a16="http://schemas.microsoft.com/office/drawing/2014/main" id="{885703EC-E3CC-52C7-178D-112BCA56F231}"/>
              </a:ext>
            </a:extLst>
          </p:cNvPr>
          <p:cNvSpPr txBox="1"/>
          <p:nvPr/>
        </p:nvSpPr>
        <p:spPr>
          <a:xfrm>
            <a:off x="5299218" y="1744055"/>
            <a:ext cx="3701441" cy="1655390"/>
          </a:xfrm>
          <a:prstGeom prst="rect">
            <a:avLst/>
          </a:prstGeom>
          <a:noFill/>
        </p:spPr>
        <p:txBody>
          <a:bodyPr wrap="square">
            <a:spAutoFit/>
          </a:bodyPr>
          <a:lstStyle/>
          <a:p>
            <a:pPr marL="457200" algn="just">
              <a:lnSpc>
                <a:spcPct val="107000"/>
              </a:lnSpc>
              <a:spcAft>
                <a:spcPts val="800"/>
              </a:spcAft>
            </a:pPr>
            <a:r>
              <a:rPr lang="en-US" sz="1600" dirty="0" err="1">
                <a:solidFill>
                  <a:srgbClr val="48FFD5"/>
                </a:solidFill>
                <a:effectLst/>
                <a:latin typeface="Times New Roman" panose="02020603050405020304" pitchFamily="18" charset="0"/>
                <a:ea typeface="Arial" panose="020B0604020202020204" pitchFamily="34" charset="0"/>
              </a:rPr>
              <a:t>Sử</a:t>
            </a:r>
            <a:r>
              <a:rPr lang="en-US" sz="1600" dirty="0">
                <a:solidFill>
                  <a:srgbClr val="48FFD5"/>
                </a:solidFill>
                <a:effectLst/>
                <a:latin typeface="Times New Roman" panose="02020603050405020304" pitchFamily="18" charset="0"/>
                <a:ea typeface="Arial" panose="020B0604020202020204" pitchFamily="34" charset="0"/>
              </a:rPr>
              <a:t> </a:t>
            </a:r>
            <a:r>
              <a:rPr lang="en-US" sz="1600" dirty="0" err="1">
                <a:solidFill>
                  <a:srgbClr val="48FFD5"/>
                </a:solidFill>
                <a:effectLst/>
                <a:latin typeface="Times New Roman" panose="02020603050405020304" pitchFamily="18" charset="0"/>
                <a:ea typeface="Arial" panose="020B0604020202020204" pitchFamily="34" charset="0"/>
              </a:rPr>
              <a:t>dụng</a:t>
            </a:r>
            <a:r>
              <a:rPr lang="en-US" sz="1600" dirty="0">
                <a:solidFill>
                  <a:srgbClr val="48FFD5"/>
                </a:solidFill>
                <a:effectLst/>
                <a:latin typeface="Times New Roman" panose="02020603050405020304" pitchFamily="18" charset="0"/>
                <a:ea typeface="Arial" panose="020B0604020202020204" pitchFamily="34" charset="0"/>
              </a:rPr>
              <a:t> </a:t>
            </a:r>
            <a:r>
              <a:rPr lang="vi-VN" sz="1600" dirty="0">
                <a:solidFill>
                  <a:srgbClr val="48FFD5"/>
                </a:solidFill>
                <a:effectLst/>
                <a:latin typeface="Times New Roman" panose="02020603050405020304" pitchFamily="18" charset="0"/>
                <a:ea typeface="Arial" panose="020B0604020202020204" pitchFamily="34" charset="0"/>
              </a:rPr>
              <a:t>ThingSpeak một nền tảng </a:t>
            </a:r>
            <a:r>
              <a:rPr lang="en-US" sz="1600" dirty="0">
                <a:solidFill>
                  <a:srgbClr val="48FFD5"/>
                </a:solidFill>
                <a:effectLst/>
                <a:latin typeface="Times New Roman" panose="02020603050405020304" pitchFamily="18" charset="0"/>
                <a:ea typeface="Arial" panose="020B0604020202020204" pitchFamily="34" charset="0"/>
              </a:rPr>
              <a:t>IoT</a:t>
            </a:r>
            <a:r>
              <a:rPr lang="vi-VN" sz="1600" dirty="0">
                <a:solidFill>
                  <a:srgbClr val="48FFD5"/>
                </a:solidFill>
                <a:effectLst/>
                <a:latin typeface="Times New Roman" panose="02020603050405020304" pitchFamily="18" charset="0"/>
                <a:ea typeface="Arial" panose="020B0604020202020204" pitchFamily="34" charset="0"/>
              </a:rPr>
              <a:t> miễn phí được cung cấp bởi MathWorks để lưu trữ, phân tích và trực quan hóa dữ </a:t>
            </a:r>
            <a:r>
              <a:rPr lang="en-US" sz="1600" dirty="0" err="1">
                <a:solidFill>
                  <a:srgbClr val="48FFD5"/>
                </a:solidFill>
                <a:effectLst/>
                <a:latin typeface="Times New Roman" panose="02020603050405020304" pitchFamily="18" charset="0"/>
                <a:ea typeface="Arial" panose="020B0604020202020204" pitchFamily="34" charset="0"/>
              </a:rPr>
              <a:t>liệu</a:t>
            </a:r>
            <a:r>
              <a:rPr lang="vi-VN" sz="1600" dirty="0">
                <a:solidFill>
                  <a:srgbClr val="48FFD5"/>
                </a:solidFill>
                <a:effectLst/>
                <a:latin typeface="Times New Roman" panose="02020603050405020304" pitchFamily="18" charset="0"/>
                <a:ea typeface="Arial" panose="020B0604020202020204" pitchFamily="34" charset="0"/>
              </a:rPr>
              <a:t>. Tận dụng tối đa các API của Thingspeak để hỗ trợ Websever.</a:t>
            </a:r>
            <a:endParaRPr lang="en-US" sz="2400" dirty="0">
              <a:solidFill>
                <a:srgbClr val="48FFD5"/>
              </a:solidFill>
              <a:effectLst/>
              <a:latin typeface="Times New Roman" panose="02020603050405020304" pitchFamily="18" charset="0"/>
              <a:ea typeface="Arial" panose="020B0604020202020204" pitchFamily="34" charset="0"/>
            </a:endParaRPr>
          </a:p>
        </p:txBody>
      </p:sp>
      <p:pic>
        <p:nvPicPr>
          <p:cNvPr id="5" name="Picture 4" descr="Graphical user interface, application&#10;&#10;Description automatically generated">
            <a:extLst>
              <a:ext uri="{FF2B5EF4-FFF2-40B4-BE49-F238E27FC236}">
                <a16:creationId xmlns:a16="http://schemas.microsoft.com/office/drawing/2014/main" id="{C2C5424D-88C7-4118-771D-B22F11867195}"/>
              </a:ext>
            </a:extLst>
          </p:cNvPr>
          <p:cNvPicPr>
            <a:picLocks noChangeAspect="1"/>
          </p:cNvPicPr>
          <p:nvPr/>
        </p:nvPicPr>
        <p:blipFill>
          <a:blip r:embed="rId3"/>
          <a:stretch>
            <a:fillRect/>
          </a:stretch>
        </p:blipFill>
        <p:spPr>
          <a:xfrm>
            <a:off x="997135" y="1222676"/>
            <a:ext cx="3843103" cy="2538526"/>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WEBSITE</a:t>
            </a:r>
            <a:endParaRPr dirty="0"/>
          </a:p>
        </p:txBody>
      </p:sp>
      <p:sp>
        <p:nvSpPr>
          <p:cNvPr id="667" name="Google Shape;667;p34"/>
          <p:cNvSpPr/>
          <p:nvPr/>
        </p:nvSpPr>
        <p:spPr>
          <a:xfrm>
            <a:off x="3889331" y="5346045"/>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 name="TextBox 2">
            <a:extLst>
              <a:ext uri="{FF2B5EF4-FFF2-40B4-BE49-F238E27FC236}">
                <a16:creationId xmlns:a16="http://schemas.microsoft.com/office/drawing/2014/main" id="{EFBFE703-5E6C-3D53-19B9-50948C948F2C}"/>
              </a:ext>
            </a:extLst>
          </p:cNvPr>
          <p:cNvSpPr txBox="1"/>
          <p:nvPr/>
        </p:nvSpPr>
        <p:spPr>
          <a:xfrm>
            <a:off x="0" y="1416055"/>
            <a:ext cx="7528142" cy="3163943"/>
          </a:xfrm>
          <a:prstGeom prst="rect">
            <a:avLst/>
          </a:prstGeom>
          <a:noFill/>
        </p:spPr>
        <p:txBody>
          <a:bodyPr wrap="square">
            <a:spAutoFit/>
          </a:bodyPr>
          <a:lstStyle/>
          <a:p>
            <a:pPr indent="4572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Sử dụng php, html, css… để tạo một trang hệ thống các trang web có chức năng:</a:t>
            </a:r>
            <a:endParaRPr lang="en-US" sz="1600" dirty="0">
              <a:solidFill>
                <a:srgbClr val="48FFD5"/>
              </a:solidFill>
              <a:effectLst/>
              <a:latin typeface="Times New Roman" panose="02020603050405020304" pitchFamily="18" charset="0"/>
              <a:ea typeface="Arial" panose="020B0604020202020204" pitchFamily="34" charset="0"/>
            </a:endParaRPr>
          </a:p>
          <a:p>
            <a:pPr marL="457200" indent="4572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 Hiển thị dữ liệu theo thời gian thực</a:t>
            </a:r>
            <a:endParaRPr lang="en-US" sz="1600" dirty="0">
              <a:solidFill>
                <a:srgbClr val="48FFD5"/>
              </a:solidFill>
              <a:effectLst/>
              <a:latin typeface="Times New Roman" panose="02020603050405020304" pitchFamily="18" charset="0"/>
              <a:ea typeface="Arial" panose="020B0604020202020204" pitchFamily="34" charset="0"/>
            </a:endParaRPr>
          </a:p>
          <a:p>
            <a:pPr indent="4572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	+ Có chức năng ghi dữ liệu</a:t>
            </a:r>
            <a:endParaRPr lang="en-US" sz="1600" dirty="0">
              <a:solidFill>
                <a:srgbClr val="48FFD5"/>
              </a:solidFill>
              <a:effectLst/>
              <a:latin typeface="Times New Roman" panose="02020603050405020304" pitchFamily="18" charset="0"/>
              <a:ea typeface="Arial" panose="020B0604020202020204" pitchFamily="34" charset="0"/>
            </a:endParaRPr>
          </a:p>
          <a:p>
            <a:pPr indent="4572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	+ Cho phép người dùng tải xuống dữ liệu</a:t>
            </a:r>
            <a:endParaRPr lang="en-US" sz="1600" dirty="0">
              <a:solidFill>
                <a:srgbClr val="48FFD5"/>
              </a:solidFill>
              <a:effectLst/>
              <a:latin typeface="Times New Roman" panose="02020603050405020304" pitchFamily="18" charset="0"/>
              <a:ea typeface="Arial" panose="020B0604020202020204" pitchFamily="34" charset="0"/>
            </a:endParaRPr>
          </a:p>
          <a:p>
            <a:pPr indent="4572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	+ Hiển thị dữ liệu trực quan theo biểu đồ</a:t>
            </a:r>
            <a:endParaRPr lang="en-US" sz="1600" dirty="0">
              <a:solidFill>
                <a:srgbClr val="48FFD5"/>
              </a:solidFill>
              <a:effectLst/>
              <a:latin typeface="Times New Roman" panose="02020603050405020304" pitchFamily="18" charset="0"/>
              <a:ea typeface="Arial" panose="020B0604020202020204" pitchFamily="34" charset="0"/>
            </a:endParaRPr>
          </a:p>
          <a:p>
            <a:pPr indent="4572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	+ Dự đoán nồng độ bụi PM2.5 và PM10 trong tương lai</a:t>
            </a:r>
            <a:endParaRPr lang="en-US" sz="1600" dirty="0">
              <a:solidFill>
                <a:srgbClr val="48FFD5"/>
              </a:solidFill>
              <a:effectLst/>
              <a:latin typeface="Times New Roman" panose="02020603050405020304" pitchFamily="18" charset="0"/>
              <a:ea typeface="Arial" panose="020B0604020202020204" pitchFamily="34" charset="0"/>
            </a:endParaRPr>
          </a:p>
          <a:p>
            <a:pPr indent="4572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	+ Tích hợp thêm chatbot sử dụng AI để trợ giúp người dùng</a:t>
            </a:r>
            <a:endParaRPr lang="en-US" sz="1600" dirty="0">
              <a:solidFill>
                <a:srgbClr val="48FFD5"/>
              </a:solidFill>
              <a:effectLst/>
              <a:latin typeface="Times New Roman" panose="02020603050405020304" pitchFamily="18" charset="0"/>
              <a:ea typeface="Arial" panose="020B0604020202020204" pitchFamily="34" charset="0"/>
            </a:endParaRPr>
          </a:p>
          <a:p>
            <a:pPr marL="9144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 Trang điều khiển: cho phép người dùng bật/tắt quạt, đèn báo, bật/tắt màn LCD chế độ tiết kiệm năng lượng…</a:t>
            </a:r>
            <a:endParaRPr lang="en-US" sz="1600" dirty="0">
              <a:solidFill>
                <a:srgbClr val="48FFD5"/>
              </a:solidFill>
              <a:effectLst/>
              <a:latin typeface="Times New Roman" panose="02020603050405020304" pitchFamily="18" charset="0"/>
              <a:ea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WEBSITE</a:t>
            </a:r>
            <a:endParaRPr dirty="0"/>
          </a:p>
        </p:txBody>
      </p:sp>
      <p:sp>
        <p:nvSpPr>
          <p:cNvPr id="667" name="Google Shape;667;p34"/>
          <p:cNvSpPr/>
          <p:nvPr/>
        </p:nvSpPr>
        <p:spPr>
          <a:xfrm>
            <a:off x="494777" y="1450450"/>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algn="just">
              <a:lnSpc>
                <a:spcPct val="107000"/>
              </a:lnSpc>
              <a:spcAft>
                <a:spcPts val="800"/>
              </a:spcAft>
            </a:pPr>
            <a:endParaRPr lang="en-US" sz="1800" dirty="0">
              <a:effectLst/>
              <a:latin typeface="Times New Roman" panose="02020603050405020304" pitchFamily="18" charset="0"/>
              <a:ea typeface="Arial" panose="020B0604020202020204" pitchFamily="34" charset="0"/>
            </a:endParaRPr>
          </a:p>
        </p:txBody>
      </p: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4" name="TextBox 3">
            <a:extLst>
              <a:ext uri="{FF2B5EF4-FFF2-40B4-BE49-F238E27FC236}">
                <a16:creationId xmlns:a16="http://schemas.microsoft.com/office/drawing/2014/main" id="{B98872C6-9638-D449-E826-93E8F5E7BE41}"/>
              </a:ext>
            </a:extLst>
          </p:cNvPr>
          <p:cNvSpPr txBox="1"/>
          <p:nvPr/>
        </p:nvSpPr>
        <p:spPr>
          <a:xfrm>
            <a:off x="4928992" y="1564287"/>
            <a:ext cx="3463446" cy="1860574"/>
          </a:xfrm>
          <a:prstGeom prst="rect">
            <a:avLst/>
          </a:prstGeom>
          <a:noFill/>
        </p:spPr>
        <p:txBody>
          <a:bodyPr wrap="square">
            <a:spAutoFit/>
          </a:bodyPr>
          <a:lstStyle/>
          <a:p>
            <a:pPr algn="just">
              <a:lnSpc>
                <a:spcPct val="107000"/>
              </a:lnSpc>
              <a:spcAft>
                <a:spcPts val="800"/>
              </a:spcAft>
            </a:pPr>
            <a:r>
              <a:rPr lang="vi-VN" sz="1600" b="1" dirty="0">
                <a:solidFill>
                  <a:srgbClr val="48FFD5"/>
                </a:solidFill>
                <a:effectLst/>
                <a:latin typeface="Times New Roman" panose="02020603050405020304" pitchFamily="18" charset="0"/>
                <a:ea typeface="Arial" panose="020B0604020202020204" pitchFamily="34" charset="0"/>
              </a:rPr>
              <a:t>Note: </a:t>
            </a:r>
            <a:r>
              <a:rPr lang="vi-VN" sz="1600" dirty="0">
                <a:solidFill>
                  <a:srgbClr val="48FFD5"/>
                </a:solidFill>
                <a:effectLst/>
                <a:latin typeface="Times New Roman" panose="02020603050405020304" pitchFamily="18" charset="0"/>
                <a:ea typeface="Arial" panose="020B0604020202020204" pitchFamily="34" charset="0"/>
              </a:rPr>
              <a:t>Trong đề tài này nhóm sử dụng VS Studio để code giao diện web</a:t>
            </a:r>
            <a:endParaRPr lang="en-US" sz="1600" dirty="0">
              <a:solidFill>
                <a:srgbClr val="48FFD5"/>
              </a:solidFill>
              <a:effectLst/>
              <a:latin typeface="Times New Roman" panose="02020603050405020304" pitchFamily="18" charset="0"/>
              <a:ea typeface="Arial" panose="020B0604020202020204" pitchFamily="34" charset="0"/>
            </a:endParaRPr>
          </a:p>
          <a:p>
            <a:pPr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Sử dụng Xampp, Ngork để kiểm thử web</a:t>
            </a:r>
            <a:endParaRPr lang="en-US" sz="1600" dirty="0">
              <a:solidFill>
                <a:srgbClr val="48FFD5"/>
              </a:solidFill>
              <a:effectLst/>
              <a:latin typeface="Times New Roman" panose="02020603050405020304" pitchFamily="18" charset="0"/>
              <a:ea typeface="Arial" panose="020B0604020202020204" pitchFamily="34" charset="0"/>
            </a:endParaRPr>
          </a:p>
          <a:p>
            <a:pPr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Sử dụng </a:t>
            </a:r>
            <a:r>
              <a:rPr lang="vi-VN" sz="1600" b="1" dirty="0">
                <a:solidFill>
                  <a:srgbClr val="48FFD5"/>
                </a:solidFill>
                <a:effectLst/>
                <a:latin typeface="Times New Roman" panose="02020603050405020304" pitchFamily="18" charset="0"/>
                <a:ea typeface="Arial" panose="020B0604020202020204" pitchFamily="34" charset="0"/>
              </a:rPr>
              <a:t>000webhost.com </a:t>
            </a:r>
            <a:r>
              <a:rPr lang="vi-VN" sz="1600" dirty="0">
                <a:solidFill>
                  <a:srgbClr val="48FFD5"/>
                </a:solidFill>
                <a:effectLst/>
                <a:latin typeface="Times New Roman" panose="02020603050405020304" pitchFamily="18" charset="0"/>
                <a:ea typeface="Arial" panose="020B0604020202020204" pitchFamily="34" charset="0"/>
              </a:rPr>
              <a:t>để lưu trữ web miễn phí.</a:t>
            </a:r>
            <a:endParaRPr lang="en-US" sz="1600" dirty="0">
              <a:solidFill>
                <a:srgbClr val="48FFD5"/>
              </a:solidFill>
              <a:effectLst/>
              <a:latin typeface="Times New Roman" panose="02020603050405020304" pitchFamily="18" charset="0"/>
              <a:ea typeface="Arial" panose="020B0604020202020204" pitchFamily="34" charset="0"/>
            </a:endParaRPr>
          </a:p>
        </p:txBody>
      </p:sp>
      <p:pic>
        <p:nvPicPr>
          <p:cNvPr id="6" name="Picture 5" descr="Graphical user interface, application, PowerPoint&#10;&#10;Description automatically generated">
            <a:extLst>
              <a:ext uri="{FF2B5EF4-FFF2-40B4-BE49-F238E27FC236}">
                <a16:creationId xmlns:a16="http://schemas.microsoft.com/office/drawing/2014/main" id="{7E0942E7-E890-40AB-DB60-70EE82E2A316}"/>
              </a:ext>
            </a:extLst>
          </p:cNvPr>
          <p:cNvPicPr>
            <a:picLocks noChangeAspect="1"/>
          </p:cNvPicPr>
          <p:nvPr/>
        </p:nvPicPr>
        <p:blipFill>
          <a:blip r:embed="rId3"/>
          <a:stretch>
            <a:fillRect/>
          </a:stretch>
        </p:blipFill>
        <p:spPr>
          <a:xfrm>
            <a:off x="734883" y="1738851"/>
            <a:ext cx="3693438" cy="2388650"/>
          </a:xfrm>
          <a:prstGeom prst="rect">
            <a:avLst/>
          </a:prstGeom>
        </p:spPr>
      </p:pic>
    </p:spTree>
    <p:extLst>
      <p:ext uri="{BB962C8B-B14F-4D97-AF65-F5344CB8AC3E}">
        <p14:creationId xmlns:p14="http://schemas.microsoft.com/office/powerpoint/2010/main" val="775031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9" name="Google Shape;449;p29"/>
          <p:cNvSpPr txBox="1">
            <a:spLocks noGrp="1"/>
          </p:cNvSpPr>
          <p:nvPr>
            <p:ph type="ctrTitle" idx="4"/>
          </p:nvPr>
        </p:nvSpPr>
        <p:spPr>
          <a:xfrm>
            <a:off x="719708" y="538009"/>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48FFD5"/>
                </a:solidFill>
              </a:rPr>
              <a:t>APP ANDROID</a:t>
            </a:r>
            <a:endParaRPr dirty="0">
              <a:solidFill>
                <a:srgbClr val="48FFD5"/>
              </a:solidFill>
            </a:endParaRPr>
          </a:p>
        </p:txBody>
      </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2537009" y="3152516"/>
            <a:ext cx="816356" cy="814566"/>
          </a:xfrm>
          <a:custGeom>
            <a:avLst/>
            <a:gdLst/>
            <a:ahLst/>
            <a:cxnLst/>
            <a:rect l="l" t="t" r="r" b="b"/>
            <a:pathLst>
              <a:path w="41529" h="41438" extrusionOk="0">
                <a:moveTo>
                  <a:pt x="3025" y="1"/>
                </a:moveTo>
                <a:lnTo>
                  <a:pt x="0" y="41438"/>
                </a:lnTo>
                <a:lnTo>
                  <a:pt x="41529" y="41438"/>
                </a:lnTo>
                <a:lnTo>
                  <a:pt x="3850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916901" y="1028829"/>
            <a:ext cx="4056544" cy="2751814"/>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916901" y="3129422"/>
            <a:ext cx="4056544" cy="365846"/>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996350" y="1064079"/>
            <a:ext cx="3843888" cy="158596"/>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023230" y="1542115"/>
            <a:ext cx="3843888" cy="156808"/>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772736" y="1542115"/>
            <a:ext cx="720862" cy="156808"/>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389113" y="1542115"/>
            <a:ext cx="535254" cy="156808"/>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820154" y="2766646"/>
            <a:ext cx="164004" cy="15500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3983514" y="2766646"/>
            <a:ext cx="162216" cy="15500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4146660" y="2766646"/>
            <a:ext cx="162216" cy="15500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950067" y="1464404"/>
            <a:ext cx="86514" cy="7294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4072300" y="1464403"/>
            <a:ext cx="84724" cy="72950"/>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4194319" y="1464403"/>
            <a:ext cx="84724" cy="72950"/>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504817" y="2768982"/>
            <a:ext cx="619938" cy="66698"/>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504817" y="2881400"/>
            <a:ext cx="619938" cy="66698"/>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2059200" y="2768982"/>
            <a:ext cx="1005580" cy="66698"/>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577812" y="2908184"/>
            <a:ext cx="486602" cy="106346"/>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317124" y="2908184"/>
            <a:ext cx="362230" cy="106346"/>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697668" y="2856064"/>
            <a:ext cx="57696" cy="49220"/>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778347" y="2856064"/>
            <a:ext cx="59484" cy="49220"/>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862406" y="2856063"/>
            <a:ext cx="55888" cy="49222"/>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3155306" y="3368398"/>
            <a:ext cx="1481352" cy="7570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271141" y="3381498"/>
            <a:ext cx="53100" cy="45720"/>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328740" y="3381498"/>
            <a:ext cx="53072" cy="45720"/>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4387693" y="3381498"/>
            <a:ext cx="53072" cy="45720"/>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4215135" y="3427699"/>
            <a:ext cx="277544" cy="61292"/>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4065867" y="3427699"/>
            <a:ext cx="207270" cy="61292"/>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BRANDING</a:t>
            </a:r>
            <a:endParaRPr>
              <a:solidFill>
                <a:srgbClr val="0E2A47"/>
              </a:solidFill>
            </a:endParaRPr>
          </a:p>
        </p:txBody>
      </p:sp>
      <p:sp>
        <p:nvSpPr>
          <p:cNvPr id="557" name="Google Shape;557;p29"/>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a:solidFill>
                <a:srgbClr val="0E2A47"/>
              </a:solidFill>
            </a:endParaRPr>
          </a:p>
        </p:txBody>
      </p:sp>
      <p:sp>
        <p:nvSpPr>
          <p:cNvPr id="558" name="Google Shape;558;p29"/>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POSITIONING</a:t>
            </a:r>
            <a:endParaRPr>
              <a:solidFill>
                <a:srgbClr val="0E2A47"/>
              </a:solidFill>
            </a:endParaRPr>
          </a:p>
        </p:txBody>
      </p:sp>
      <p:sp>
        <p:nvSpPr>
          <p:cNvPr id="3" name="TextBox 2">
            <a:extLst>
              <a:ext uri="{FF2B5EF4-FFF2-40B4-BE49-F238E27FC236}">
                <a16:creationId xmlns:a16="http://schemas.microsoft.com/office/drawing/2014/main" id="{885703EC-E3CC-52C7-178D-112BCA56F231}"/>
              </a:ext>
            </a:extLst>
          </p:cNvPr>
          <p:cNvSpPr txBox="1"/>
          <p:nvPr/>
        </p:nvSpPr>
        <p:spPr>
          <a:xfrm>
            <a:off x="5299218" y="1744055"/>
            <a:ext cx="3701441" cy="1391920"/>
          </a:xfrm>
          <a:prstGeom prst="rect">
            <a:avLst/>
          </a:prstGeom>
          <a:noFill/>
        </p:spPr>
        <p:txBody>
          <a:bodyPr wrap="square">
            <a:spAutoFit/>
          </a:bodyPr>
          <a:lstStyle/>
          <a:p>
            <a:pPr marL="4572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Sử dụng </a:t>
            </a:r>
            <a:r>
              <a:rPr lang="vi-VN" sz="1600" b="1" dirty="0">
                <a:solidFill>
                  <a:srgbClr val="48FFD5"/>
                </a:solidFill>
                <a:effectLst/>
                <a:latin typeface="Times New Roman" panose="02020603050405020304" pitchFamily="18" charset="0"/>
                <a:ea typeface="Arial" panose="020B0604020202020204" pitchFamily="34" charset="0"/>
              </a:rPr>
              <a:t>App MIT Inventer</a:t>
            </a:r>
            <a:r>
              <a:rPr lang="vi-VN" sz="1600" dirty="0">
                <a:solidFill>
                  <a:srgbClr val="48FFD5"/>
                </a:solidFill>
                <a:effectLst/>
                <a:latin typeface="Times New Roman" panose="02020603050405020304" pitchFamily="18" charset="0"/>
                <a:ea typeface="Arial" panose="020B0604020202020204" pitchFamily="34" charset="0"/>
              </a:rPr>
              <a:t> để tạo một app chạy trên hệ điều hành Android để đọc giá trị cảm biến theo thời gian thực. Có chức năng bật/tắt tương tự web.</a:t>
            </a:r>
            <a:endParaRPr lang="en-US" sz="1600" dirty="0">
              <a:solidFill>
                <a:srgbClr val="48FFD5"/>
              </a:solidFill>
              <a:effectLst/>
              <a:latin typeface="Times New Roman" panose="02020603050405020304" pitchFamily="18" charset="0"/>
              <a:ea typeface="Arial" panose="020B0604020202020204" pitchFamily="34" charset="0"/>
            </a:endParaRPr>
          </a:p>
        </p:txBody>
      </p:sp>
      <p:pic>
        <p:nvPicPr>
          <p:cNvPr id="4" name="Picture 3" descr="Graphical user interface&#10;&#10;Description automatically generated">
            <a:extLst>
              <a:ext uri="{FF2B5EF4-FFF2-40B4-BE49-F238E27FC236}">
                <a16:creationId xmlns:a16="http://schemas.microsoft.com/office/drawing/2014/main" id="{816518B9-3E64-6C99-8690-5DA74152B62F}"/>
              </a:ext>
            </a:extLst>
          </p:cNvPr>
          <p:cNvPicPr>
            <a:picLocks noChangeAspect="1"/>
          </p:cNvPicPr>
          <p:nvPr/>
        </p:nvPicPr>
        <p:blipFill>
          <a:blip r:embed="rId3"/>
          <a:stretch>
            <a:fillRect/>
          </a:stretch>
        </p:blipFill>
        <p:spPr>
          <a:xfrm>
            <a:off x="1050308" y="1271355"/>
            <a:ext cx="3789930" cy="2526618"/>
          </a:xfrm>
          <a:prstGeom prst="rect">
            <a:avLst/>
          </a:prstGeom>
        </p:spPr>
      </p:pic>
    </p:spTree>
    <p:extLst>
      <p:ext uri="{BB962C8B-B14F-4D97-AF65-F5344CB8AC3E}">
        <p14:creationId xmlns:p14="http://schemas.microsoft.com/office/powerpoint/2010/main" val="255338512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0"/>
          <p:cNvSpPr txBox="1">
            <a:spLocks noGrp="1"/>
          </p:cNvSpPr>
          <p:nvPr>
            <p:ph type="ctrTitle" idx="6"/>
          </p:nvPr>
        </p:nvSpPr>
        <p:spPr>
          <a:xfrm>
            <a:off x="-2775" y="268828"/>
            <a:ext cx="5204102"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48FFD5"/>
                </a:solidFill>
              </a:rPr>
              <a:t>PHƯƠNG PHÁP DỰ ĐOÁN</a:t>
            </a:r>
            <a:endParaRPr dirty="0">
              <a:solidFill>
                <a:srgbClr val="48FFD5"/>
              </a:solidFill>
            </a:endParaRPr>
          </a:p>
        </p:txBody>
      </p:sp>
      <p:grpSp>
        <p:nvGrpSpPr>
          <p:cNvPr id="22" name="Google Shape;5276;p50">
            <a:extLst>
              <a:ext uri="{FF2B5EF4-FFF2-40B4-BE49-F238E27FC236}">
                <a16:creationId xmlns:a16="http://schemas.microsoft.com/office/drawing/2014/main" id="{82F1E99E-56FF-F1C9-64E9-6524B8865D7A}"/>
              </a:ext>
            </a:extLst>
          </p:cNvPr>
          <p:cNvGrpSpPr/>
          <p:nvPr/>
        </p:nvGrpSpPr>
        <p:grpSpPr>
          <a:xfrm>
            <a:off x="5601621" y="969701"/>
            <a:ext cx="2950193" cy="3204098"/>
            <a:chOff x="7734309" y="2063282"/>
            <a:chExt cx="570957" cy="620095"/>
          </a:xfrm>
        </p:grpSpPr>
        <p:grpSp>
          <p:nvGrpSpPr>
            <p:cNvPr id="23" name="Google Shape;5277;p50">
              <a:extLst>
                <a:ext uri="{FF2B5EF4-FFF2-40B4-BE49-F238E27FC236}">
                  <a16:creationId xmlns:a16="http://schemas.microsoft.com/office/drawing/2014/main" id="{6948C4B0-E934-2045-8769-5C7DE9B9E652}"/>
                </a:ext>
              </a:extLst>
            </p:cNvPr>
            <p:cNvGrpSpPr/>
            <p:nvPr/>
          </p:nvGrpSpPr>
          <p:grpSpPr>
            <a:xfrm>
              <a:off x="8031573" y="2063282"/>
              <a:ext cx="273693" cy="620095"/>
              <a:chOff x="8031573" y="2063282"/>
              <a:chExt cx="273693" cy="620095"/>
            </a:xfrm>
          </p:grpSpPr>
          <p:sp>
            <p:nvSpPr>
              <p:cNvPr id="29" name="Google Shape;5278;p50">
                <a:extLst>
                  <a:ext uri="{FF2B5EF4-FFF2-40B4-BE49-F238E27FC236}">
                    <a16:creationId xmlns:a16="http://schemas.microsoft.com/office/drawing/2014/main" id="{5F1CC1AC-0911-E009-1436-D81E944D9B4B}"/>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279;p50">
                <a:extLst>
                  <a:ext uri="{FF2B5EF4-FFF2-40B4-BE49-F238E27FC236}">
                    <a16:creationId xmlns:a16="http://schemas.microsoft.com/office/drawing/2014/main" id="{985B4EDB-A544-BFF7-58CD-C67CF9B4867B}"/>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280;p50">
                <a:extLst>
                  <a:ext uri="{FF2B5EF4-FFF2-40B4-BE49-F238E27FC236}">
                    <a16:creationId xmlns:a16="http://schemas.microsoft.com/office/drawing/2014/main" id="{9BCB5044-F30C-F996-73C4-726E58E26E38}"/>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281;p50">
                <a:extLst>
                  <a:ext uri="{FF2B5EF4-FFF2-40B4-BE49-F238E27FC236}">
                    <a16:creationId xmlns:a16="http://schemas.microsoft.com/office/drawing/2014/main" id="{C537EF69-3367-D30C-9050-2B83A5F45F15}"/>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5282;p50">
              <a:extLst>
                <a:ext uri="{FF2B5EF4-FFF2-40B4-BE49-F238E27FC236}">
                  <a16:creationId xmlns:a16="http://schemas.microsoft.com/office/drawing/2014/main" id="{C14A6FD6-3FE0-E8A1-FA25-D44DA5C9341B}"/>
                </a:ext>
              </a:extLst>
            </p:cNvPr>
            <p:cNvGrpSpPr/>
            <p:nvPr/>
          </p:nvGrpSpPr>
          <p:grpSpPr>
            <a:xfrm flipH="1">
              <a:off x="7734309" y="2063282"/>
              <a:ext cx="273693" cy="620095"/>
              <a:chOff x="8031573" y="2063282"/>
              <a:chExt cx="273693" cy="620095"/>
            </a:xfrm>
          </p:grpSpPr>
          <p:sp>
            <p:nvSpPr>
              <p:cNvPr id="25" name="Google Shape;5283;p50">
                <a:extLst>
                  <a:ext uri="{FF2B5EF4-FFF2-40B4-BE49-F238E27FC236}">
                    <a16:creationId xmlns:a16="http://schemas.microsoft.com/office/drawing/2014/main" id="{9BE0DAF4-FC18-0E6F-B06D-3307E1DF632F}"/>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284;p50">
                <a:extLst>
                  <a:ext uri="{FF2B5EF4-FFF2-40B4-BE49-F238E27FC236}">
                    <a16:creationId xmlns:a16="http://schemas.microsoft.com/office/drawing/2014/main" id="{92158593-0F11-9459-80C8-DE872ADE56DB}"/>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285;p50">
                <a:extLst>
                  <a:ext uri="{FF2B5EF4-FFF2-40B4-BE49-F238E27FC236}">
                    <a16:creationId xmlns:a16="http://schemas.microsoft.com/office/drawing/2014/main" id="{0EB87AFB-0E4B-82D6-3BC2-81ACA62064DF}"/>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286;p50">
                <a:extLst>
                  <a:ext uri="{FF2B5EF4-FFF2-40B4-BE49-F238E27FC236}">
                    <a16:creationId xmlns:a16="http://schemas.microsoft.com/office/drawing/2014/main" id="{C687CA9B-12E3-ACE0-B67C-FF4A1CDF3214}"/>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 name="TextBox 33">
            <a:extLst>
              <a:ext uri="{FF2B5EF4-FFF2-40B4-BE49-F238E27FC236}">
                <a16:creationId xmlns:a16="http://schemas.microsoft.com/office/drawing/2014/main" id="{F244B156-5849-E567-A003-2DD97ECA2094}"/>
              </a:ext>
            </a:extLst>
          </p:cNvPr>
          <p:cNvSpPr txBox="1"/>
          <p:nvPr/>
        </p:nvSpPr>
        <p:spPr>
          <a:xfrm>
            <a:off x="125259" y="2132995"/>
            <a:ext cx="4985359" cy="1391663"/>
          </a:xfrm>
          <a:prstGeom prst="rect">
            <a:avLst/>
          </a:prstGeom>
          <a:noFill/>
        </p:spPr>
        <p:txBody>
          <a:bodyPr wrap="square">
            <a:spAutoFit/>
          </a:bodyPr>
          <a:lstStyle/>
          <a:p>
            <a:pPr marL="457200" algn="just">
              <a:lnSpc>
                <a:spcPct val="107000"/>
              </a:lnSpc>
              <a:spcAft>
                <a:spcPts val="800"/>
              </a:spcAft>
            </a:pPr>
            <a:r>
              <a:rPr lang="vi-VN" sz="1600" dirty="0">
                <a:solidFill>
                  <a:srgbClr val="48FFD5"/>
                </a:solidFill>
                <a:effectLst/>
                <a:latin typeface="Times New Roman" panose="02020603050405020304" pitchFamily="18" charset="0"/>
                <a:ea typeface="Arial" panose="020B0604020202020204" pitchFamily="34" charset="0"/>
              </a:rPr>
              <a:t>Viết một hoặc nhiều đoạn code sử dụng ngôn ngữ lập trình Python để lấy dữ liệu từ Thingspeak về phân tích và dự đoán đưa ra kết quả. Sau đó gửi kết quả dự đoán được lên Thingspeak </a:t>
            </a:r>
            <a:r>
              <a:rPr lang="vi-VN" sz="1600" dirty="0">
                <a:solidFill>
                  <a:srgbClr val="48FFD5"/>
                </a:solidFill>
                <a:effectLst/>
                <a:latin typeface="Times New Roman" panose="02020603050405020304" pitchFamily="18" charset="0"/>
                <a:ea typeface="Arial" panose="020B0604020202020204" pitchFamily="34" charset="0"/>
                <a:sym typeface="Wingdings" panose="05000000000000000000" pitchFamily="2" charset="2"/>
              </a:rPr>
              <a:t></a:t>
            </a:r>
            <a:r>
              <a:rPr lang="vi-VN" sz="1600" dirty="0">
                <a:solidFill>
                  <a:srgbClr val="48FFD5"/>
                </a:solidFill>
                <a:effectLst/>
                <a:latin typeface="Times New Roman" panose="02020603050405020304" pitchFamily="18" charset="0"/>
                <a:ea typeface="Arial" panose="020B0604020202020204" pitchFamily="34" charset="0"/>
              </a:rPr>
              <a:t> hiển thị lên website và app.</a:t>
            </a:r>
            <a:endParaRPr lang="en-US" sz="1600" dirty="0">
              <a:solidFill>
                <a:srgbClr val="48FFD5"/>
              </a:solidFill>
              <a:effectLst/>
              <a:latin typeface="Times New Roman" panose="02020603050405020304" pitchFamily="18" charset="0"/>
              <a:ea typeface="Arial" panose="020B0604020202020204" pitchFamily="34" charset="0"/>
            </a:endParaRPr>
          </a:p>
        </p:txBody>
      </p:sp>
      <p:sp>
        <p:nvSpPr>
          <p:cNvPr id="36" name="TextBox 35">
            <a:extLst>
              <a:ext uri="{FF2B5EF4-FFF2-40B4-BE49-F238E27FC236}">
                <a16:creationId xmlns:a16="http://schemas.microsoft.com/office/drawing/2014/main" id="{7E791D34-6DA5-1069-8157-603DE475061E}"/>
              </a:ext>
            </a:extLst>
          </p:cNvPr>
          <p:cNvSpPr txBox="1"/>
          <p:nvPr/>
        </p:nvSpPr>
        <p:spPr>
          <a:xfrm>
            <a:off x="629327" y="1047498"/>
            <a:ext cx="4572000" cy="830997"/>
          </a:xfrm>
          <a:prstGeom prst="rect">
            <a:avLst/>
          </a:prstGeom>
          <a:noFill/>
        </p:spPr>
        <p:txBody>
          <a:bodyPr wrap="square">
            <a:spAutoFit/>
          </a:bodyPr>
          <a:lstStyle/>
          <a:p>
            <a:r>
              <a:rPr lang="vi-VN" sz="1600" dirty="0">
                <a:solidFill>
                  <a:srgbClr val="48FFD5"/>
                </a:solidFill>
                <a:effectLst/>
                <a:latin typeface="Times New Roman" panose="02020603050405020304" pitchFamily="18" charset="0"/>
                <a:ea typeface="Arial" panose="020B0604020202020204" pitchFamily="34" charset="0"/>
              </a:rPr>
              <a:t>Có nhiều phương pháp dự đoán như: hồi quy tuyến tính, dự đoán dựa vào các yếu tố thứ 3 như SO2, CO2, tốc độ gió… </a:t>
            </a:r>
            <a:endParaRPr lang="en-US" sz="1600" dirty="0">
              <a:solidFill>
                <a:srgbClr val="48FFD5"/>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xfrm>
            <a:off x="311700" y="531122"/>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Ý TƯỞNG </a:t>
            </a:r>
            <a:endParaRPr dirty="0"/>
          </a:p>
        </p:txBody>
      </p:sp>
      <p:sp>
        <p:nvSpPr>
          <p:cNvPr id="226" name="Google Shape;226;p23"/>
          <p:cNvSpPr txBox="1">
            <a:spLocks noGrp="1"/>
          </p:cNvSpPr>
          <p:nvPr>
            <p:ph type="title" idx="8"/>
          </p:nvPr>
        </p:nvSpPr>
        <p:spPr>
          <a:xfrm>
            <a:off x="1936784" y="1630423"/>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accent1"/>
                </a:solidFill>
              </a:rPr>
              <a:t>01</a:t>
            </a:r>
            <a:endParaRPr dirty="0">
              <a:solidFill>
                <a:schemeClr val="accent1"/>
              </a:solidFill>
            </a:endParaRPr>
          </a:p>
        </p:txBody>
      </p:sp>
      <p:sp>
        <p:nvSpPr>
          <p:cNvPr id="228" name="Google Shape;228;p23"/>
          <p:cNvSpPr txBox="1">
            <a:spLocks noGrp="1"/>
          </p:cNvSpPr>
          <p:nvPr>
            <p:ph type="title" idx="13"/>
          </p:nvPr>
        </p:nvSpPr>
        <p:spPr>
          <a:xfrm>
            <a:off x="1879160" y="2469466"/>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accent1"/>
                </a:solidFill>
              </a:rPr>
              <a:t>02</a:t>
            </a:r>
            <a:endParaRPr dirty="0">
              <a:solidFill>
                <a:schemeClr val="accent1"/>
              </a:solidFill>
            </a:endParaRPr>
          </a:p>
        </p:txBody>
      </p:sp>
      <p:sp>
        <p:nvSpPr>
          <p:cNvPr id="230" name="Google Shape;230;p23"/>
          <p:cNvSpPr txBox="1">
            <a:spLocks noGrp="1"/>
          </p:cNvSpPr>
          <p:nvPr>
            <p:ph type="title" idx="15"/>
          </p:nvPr>
        </p:nvSpPr>
        <p:spPr>
          <a:xfrm>
            <a:off x="1879160" y="330760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accent1"/>
                </a:solidFill>
              </a:rPr>
              <a:t>03</a:t>
            </a:r>
            <a:endParaRPr dirty="0">
              <a:solidFill>
                <a:schemeClr val="accent1"/>
              </a:solidFill>
            </a:endParaRPr>
          </a:p>
        </p:txBody>
      </p:sp>
      <p:sp>
        <p:nvSpPr>
          <p:cNvPr id="231" name="Google Shape;231;p23"/>
          <p:cNvSpPr txBox="1">
            <a:spLocks noGrp="1"/>
          </p:cNvSpPr>
          <p:nvPr>
            <p:ph type="ctrTitle" idx="16"/>
          </p:nvPr>
        </p:nvSpPr>
        <p:spPr>
          <a:xfrm>
            <a:off x="2535788" y="2337312"/>
            <a:ext cx="4157112" cy="4571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600" b="1" dirty="0">
                <a:effectLst/>
                <a:latin typeface="Times New Roman" panose="02020603050405020304" pitchFamily="18" charset="0"/>
                <a:ea typeface="Arial" panose="020B0604020202020204" pitchFamily="34" charset="0"/>
              </a:rPr>
              <a:t>Nghiên cứu, thiết kế hệ thống quan trắc môi trường gửi dữ liệu lên Thingspeak</a:t>
            </a:r>
            <a:endParaRPr sz="1600" dirty="0"/>
          </a:p>
        </p:txBody>
      </p:sp>
      <p:sp>
        <p:nvSpPr>
          <p:cNvPr id="232" name="Google Shape;232;p23"/>
          <p:cNvSpPr txBox="1">
            <a:spLocks noGrp="1"/>
          </p:cNvSpPr>
          <p:nvPr>
            <p:ph type="ctrTitle" idx="17"/>
          </p:nvPr>
        </p:nvSpPr>
        <p:spPr>
          <a:xfrm>
            <a:off x="2535788" y="2946755"/>
            <a:ext cx="4157112" cy="3249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sz="1600" b="1" dirty="0">
                <a:latin typeface="Times New Roman" panose="02020603050405020304" pitchFamily="18" charset="0"/>
                <a:ea typeface="Arial" panose="020B0604020202020204" pitchFamily="34" charset="0"/>
              </a:rPr>
              <a:t>T</a:t>
            </a:r>
            <a:r>
              <a:rPr lang="vi-VN" sz="1600" b="1" dirty="0">
                <a:effectLst/>
                <a:latin typeface="Times New Roman" panose="02020603050405020304" pitchFamily="18" charset="0"/>
                <a:ea typeface="Arial" panose="020B0604020202020204" pitchFamily="34" charset="0"/>
              </a:rPr>
              <a:t>rực quan hóa, phân tích, đánh giá, điều khiển </a:t>
            </a:r>
            <a:endParaRPr sz="1600" dirty="0"/>
          </a:p>
        </p:txBody>
      </p:sp>
      <p:sp>
        <p:nvSpPr>
          <p:cNvPr id="233" name="Google Shape;233;p23"/>
          <p:cNvSpPr txBox="1">
            <a:spLocks noGrp="1"/>
          </p:cNvSpPr>
          <p:nvPr>
            <p:ph type="ctrTitle" idx="18"/>
          </p:nvPr>
        </p:nvSpPr>
        <p:spPr>
          <a:xfrm>
            <a:off x="2535788" y="3995178"/>
            <a:ext cx="3534812" cy="196200"/>
          </a:xfrm>
          <a:prstGeom prst="rect">
            <a:avLst/>
          </a:prstGeom>
        </p:spPr>
        <p:txBody>
          <a:bodyPr spcFirstLastPara="1" wrap="square" lIns="91425" tIns="91425" rIns="91425" bIns="91425" anchor="b" anchorCtr="0">
            <a:noAutofit/>
          </a:bodyPr>
          <a:lstStyle/>
          <a:p>
            <a:pPr algn="l">
              <a:lnSpc>
                <a:spcPct val="107000"/>
              </a:lnSpc>
              <a:spcBef>
                <a:spcPts val="600"/>
              </a:spcBef>
              <a:spcAft>
                <a:spcPts val="800"/>
              </a:spcAft>
            </a:pPr>
            <a:r>
              <a:rPr lang="en-US" sz="1600" b="1" dirty="0">
                <a:latin typeface="Times New Roman" panose="02020603050405020304" pitchFamily="18" charset="0"/>
                <a:ea typeface="Arial" panose="020B0604020202020204" pitchFamily="34" charset="0"/>
              </a:rPr>
              <a:t>D</a:t>
            </a:r>
            <a:r>
              <a:rPr lang="vi-VN" sz="1600" b="1" dirty="0">
                <a:effectLst/>
                <a:latin typeface="Times New Roman" panose="02020603050405020304" pitchFamily="18" charset="0"/>
                <a:ea typeface="Arial" panose="020B0604020202020204" pitchFamily="34" charset="0"/>
              </a:rPr>
              <a:t>ự đoán chỉ số trên Website có tích hợp Chatbot AI.</a:t>
            </a:r>
            <a:endParaRPr lang="en-US" sz="1600" dirty="0">
              <a:effectLst/>
              <a:latin typeface="Times New Roman" panose="02020603050405020304" pitchFamily="18" charset="0"/>
              <a:ea typeface="Arial" panose="020B0604020202020204" pitchFamily="34" charset="0"/>
            </a:endParaRPr>
          </a:p>
        </p:txBody>
      </p:sp>
      <p:sp>
        <p:nvSpPr>
          <p:cNvPr id="237" name="Google Shape;237;p23"/>
          <p:cNvSpPr/>
          <p:nvPr/>
        </p:nvSpPr>
        <p:spPr>
          <a:xfrm>
            <a:off x="6813166" y="3530270"/>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23"/>
          <p:cNvGrpSpPr/>
          <p:nvPr/>
        </p:nvGrpSpPr>
        <p:grpSpPr>
          <a:xfrm>
            <a:off x="6916320" y="1834481"/>
            <a:ext cx="428915" cy="426116"/>
            <a:chOff x="6226275" y="3911538"/>
            <a:chExt cx="900325" cy="894450"/>
          </a:xfrm>
        </p:grpSpPr>
        <p:sp>
          <p:nvSpPr>
            <p:cNvPr id="239"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23"/>
          <p:cNvSpPr/>
          <p:nvPr/>
        </p:nvSpPr>
        <p:spPr>
          <a:xfrm>
            <a:off x="6813155" y="272670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 name="Google Shape;257;p23"/>
          <p:cNvCxnSpPr/>
          <p:nvPr/>
        </p:nvCxnSpPr>
        <p:spPr>
          <a:xfrm>
            <a:off x="211950" y="1148322"/>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2" name="Google Shape;622;p32"/>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FFFFF"/>
                </a:solidFill>
              </a:rPr>
              <a:t>CÁCH THỨC TRUYỀN NHẬN DỮ LIỆU</a:t>
            </a:r>
            <a:endParaRPr dirty="0">
              <a:solidFill>
                <a:srgbClr val="FFFFFF"/>
              </a:solidFill>
            </a:endParaRPr>
          </a:p>
        </p:txBody>
      </p:sp>
      <p:cxnSp>
        <p:nvCxnSpPr>
          <p:cNvPr id="647" name="Google Shape;647;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14" name="Picture 13">
            <a:extLst>
              <a:ext uri="{FF2B5EF4-FFF2-40B4-BE49-F238E27FC236}">
                <a16:creationId xmlns:a16="http://schemas.microsoft.com/office/drawing/2014/main" id="{8AB21003-971F-E47B-A89F-4B8B13C3E937}"/>
              </a:ext>
            </a:extLst>
          </p:cNvPr>
          <p:cNvPicPr>
            <a:picLocks noChangeAspect="1"/>
          </p:cNvPicPr>
          <p:nvPr/>
        </p:nvPicPr>
        <p:blipFill rotWithShape="1">
          <a:blip r:embed="rId3"/>
          <a:srcRect l="15299" t="23118" r="17448" b="21443"/>
          <a:stretch/>
        </p:blipFill>
        <p:spPr bwMode="auto">
          <a:xfrm>
            <a:off x="1009570" y="1287023"/>
            <a:ext cx="7347794" cy="3482948"/>
          </a:xfrm>
          <a:prstGeom prst="rect">
            <a:avLst/>
          </a:prstGeom>
          <a:ln>
            <a:no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39"/>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THE TEAM</a:t>
            </a:r>
            <a:endParaRPr dirty="0"/>
          </a:p>
        </p:txBody>
      </p:sp>
      <p:pic>
        <p:nvPicPr>
          <p:cNvPr id="1109" name="Google Shape;1109;p39"/>
          <p:cNvPicPr preferRelativeResize="0"/>
          <p:nvPr/>
        </p:nvPicPr>
        <p:blipFill rotWithShape="1">
          <a:blip r:embed="rId3">
            <a:alphaModFix/>
          </a:blip>
          <a:srcRect l="14268" r="27494"/>
          <a:stretch/>
        </p:blipFill>
        <p:spPr>
          <a:xfrm>
            <a:off x="311712" y="1453300"/>
            <a:ext cx="1289125" cy="3309202"/>
          </a:xfrm>
          <a:prstGeom prst="rect">
            <a:avLst/>
          </a:prstGeom>
          <a:noFill/>
          <a:ln>
            <a:noFill/>
          </a:ln>
        </p:spPr>
      </p:pic>
      <p:pic>
        <p:nvPicPr>
          <p:cNvPr id="1110" name="Google Shape;1110;p39"/>
          <p:cNvPicPr preferRelativeResize="0"/>
          <p:nvPr/>
        </p:nvPicPr>
        <p:blipFill rotWithShape="1">
          <a:blip r:embed="rId4">
            <a:alphaModFix/>
          </a:blip>
          <a:srcRect l="49703" r="24287"/>
          <a:stretch/>
        </p:blipFill>
        <p:spPr>
          <a:xfrm>
            <a:off x="3107800" y="1453300"/>
            <a:ext cx="1289126" cy="3309202"/>
          </a:xfrm>
          <a:prstGeom prst="rect">
            <a:avLst/>
          </a:prstGeom>
          <a:noFill/>
          <a:ln>
            <a:noFill/>
          </a:ln>
        </p:spPr>
      </p:pic>
      <p:pic>
        <p:nvPicPr>
          <p:cNvPr id="1111" name="Google Shape;1111;p39"/>
          <p:cNvPicPr preferRelativeResize="0"/>
          <p:nvPr/>
        </p:nvPicPr>
        <p:blipFill rotWithShape="1">
          <a:blip r:embed="rId5">
            <a:alphaModFix/>
          </a:blip>
          <a:srcRect l="37643" r="36348"/>
          <a:stretch/>
        </p:blipFill>
        <p:spPr>
          <a:xfrm>
            <a:off x="1709739" y="1453300"/>
            <a:ext cx="1289126" cy="3309202"/>
          </a:xfrm>
          <a:prstGeom prst="rect">
            <a:avLst/>
          </a:prstGeom>
          <a:noFill/>
          <a:ln>
            <a:noFill/>
          </a:ln>
        </p:spPr>
      </p:pic>
      <p:cxnSp>
        <p:nvCxnSpPr>
          <p:cNvPr id="1112" name="Google Shape;1112;p39"/>
          <p:cNvCxnSpPr/>
          <p:nvPr/>
        </p:nvCxnSpPr>
        <p:spPr>
          <a:xfrm>
            <a:off x="4038600" y="1905000"/>
            <a:ext cx="1457400" cy="0"/>
          </a:xfrm>
          <a:prstGeom prst="straightConnector1">
            <a:avLst/>
          </a:prstGeom>
          <a:noFill/>
          <a:ln w="28575" cap="flat" cmpd="sng">
            <a:solidFill>
              <a:srgbClr val="FFFFFF"/>
            </a:solidFill>
            <a:prstDash val="solid"/>
            <a:round/>
            <a:headEnd type="oval" w="med" len="med"/>
            <a:tailEnd type="oval" w="med" len="med"/>
          </a:ln>
        </p:spPr>
      </p:cxnSp>
      <p:cxnSp>
        <p:nvCxnSpPr>
          <p:cNvPr id="1113" name="Google Shape;1113;p39"/>
          <p:cNvCxnSpPr/>
          <p:nvPr/>
        </p:nvCxnSpPr>
        <p:spPr>
          <a:xfrm>
            <a:off x="2714700" y="2971800"/>
            <a:ext cx="2781300" cy="0"/>
          </a:xfrm>
          <a:prstGeom prst="straightConnector1">
            <a:avLst/>
          </a:prstGeom>
          <a:noFill/>
          <a:ln w="28575" cap="flat" cmpd="sng">
            <a:solidFill>
              <a:srgbClr val="FFFFFF"/>
            </a:solidFill>
            <a:prstDash val="solid"/>
            <a:round/>
            <a:headEnd type="oval" w="med" len="med"/>
            <a:tailEnd type="oval" w="med" len="med"/>
          </a:ln>
        </p:spPr>
      </p:cxnSp>
      <p:cxnSp>
        <p:nvCxnSpPr>
          <p:cNvPr id="1114" name="Google Shape;1114;p39"/>
          <p:cNvCxnSpPr/>
          <p:nvPr/>
        </p:nvCxnSpPr>
        <p:spPr>
          <a:xfrm>
            <a:off x="1152600" y="4038600"/>
            <a:ext cx="4343400" cy="0"/>
          </a:xfrm>
          <a:prstGeom prst="straightConnector1">
            <a:avLst/>
          </a:prstGeom>
          <a:noFill/>
          <a:ln w="28575" cap="flat" cmpd="sng">
            <a:solidFill>
              <a:srgbClr val="FFFFFF"/>
            </a:solidFill>
            <a:prstDash val="solid"/>
            <a:round/>
            <a:headEnd type="oval" w="med" len="med"/>
            <a:tailEnd type="oval" w="med" len="med"/>
          </a:ln>
        </p:spPr>
      </p:cxnSp>
      <p:sp>
        <p:nvSpPr>
          <p:cNvPr id="1115" name="Google Shape;1115;p39"/>
          <p:cNvSpPr txBox="1">
            <a:spLocks noGrp="1"/>
          </p:cNvSpPr>
          <p:nvPr>
            <p:ph type="subTitle" idx="4294967295"/>
          </p:nvPr>
        </p:nvSpPr>
        <p:spPr>
          <a:xfrm>
            <a:off x="5745892" y="19050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6" name="Google Shape;1116;p39"/>
          <p:cNvSpPr txBox="1">
            <a:spLocks noGrp="1"/>
          </p:cNvSpPr>
          <p:nvPr>
            <p:ph type="subTitle" idx="4294967295"/>
          </p:nvPr>
        </p:nvSpPr>
        <p:spPr>
          <a:xfrm>
            <a:off x="5745892" y="29718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7" name="Google Shape;1117;p39"/>
          <p:cNvSpPr txBox="1">
            <a:spLocks noGrp="1"/>
          </p:cNvSpPr>
          <p:nvPr>
            <p:ph type="subTitle" idx="4294967295"/>
          </p:nvPr>
        </p:nvSpPr>
        <p:spPr>
          <a:xfrm>
            <a:off x="5745892" y="40386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8" name="Google Shape;1118;p39"/>
          <p:cNvSpPr txBox="1">
            <a:spLocks noGrp="1"/>
          </p:cNvSpPr>
          <p:nvPr>
            <p:ph type="ctrTitle" idx="4294967295"/>
          </p:nvPr>
        </p:nvSpPr>
        <p:spPr>
          <a:xfrm>
            <a:off x="5745906" y="17087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JENNA DOE</a:t>
            </a:r>
            <a:endParaRPr sz="1000">
              <a:solidFill>
                <a:srgbClr val="FFFFFF"/>
              </a:solidFill>
            </a:endParaRPr>
          </a:p>
        </p:txBody>
      </p:sp>
      <p:sp>
        <p:nvSpPr>
          <p:cNvPr id="1119" name="Google Shape;1119;p39"/>
          <p:cNvSpPr txBox="1">
            <a:spLocks noGrp="1"/>
          </p:cNvSpPr>
          <p:nvPr>
            <p:ph type="ctrTitle" idx="4294967295"/>
          </p:nvPr>
        </p:nvSpPr>
        <p:spPr>
          <a:xfrm>
            <a:off x="5745906" y="27755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JOHN DOE</a:t>
            </a:r>
            <a:endParaRPr sz="1000">
              <a:solidFill>
                <a:srgbClr val="FFFFFF"/>
              </a:solidFill>
            </a:endParaRPr>
          </a:p>
        </p:txBody>
      </p:sp>
      <p:sp>
        <p:nvSpPr>
          <p:cNvPr id="1120" name="Google Shape;1120;p39"/>
          <p:cNvSpPr txBox="1">
            <a:spLocks noGrp="1"/>
          </p:cNvSpPr>
          <p:nvPr>
            <p:ph type="ctrTitle" idx="4294967295"/>
          </p:nvPr>
        </p:nvSpPr>
        <p:spPr>
          <a:xfrm>
            <a:off x="5745906" y="38423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JIMMY DOE</a:t>
            </a:r>
            <a:endParaRPr sz="1000">
              <a:solidFill>
                <a:srgbClr val="FFFFFF"/>
              </a:solidFill>
            </a:endParaRPr>
          </a:p>
        </p:txBody>
      </p:sp>
      <p:cxnSp>
        <p:nvCxnSpPr>
          <p:cNvPr id="1121" name="Google Shape;1121;p39"/>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THANKS!</a:t>
            </a:r>
            <a:endParaRPr/>
          </a:p>
        </p:txBody>
      </p:sp>
      <p:sp>
        <p:nvSpPr>
          <p:cNvPr id="1127" name="Google Shape;1127;p40"/>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Does anyone have any question?</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s" sz="1000">
                <a:uFill>
                  <a:noFill/>
                </a:uFill>
                <a:hlinkClick r:id="rId3"/>
              </a:rPr>
              <a:t>addyouremail@freepik.com</a:t>
            </a:r>
            <a:endParaRPr sz="1000"/>
          </a:p>
          <a:p>
            <a:pPr marL="0" lvl="0" indent="0" algn="l" rtl="0">
              <a:spcBef>
                <a:spcPts val="0"/>
              </a:spcBef>
              <a:spcAft>
                <a:spcPts val="0"/>
              </a:spcAft>
              <a:buNone/>
            </a:pPr>
            <a:r>
              <a:rPr lang="es" sz="1000"/>
              <a:t>+91 620 421 838</a:t>
            </a:r>
            <a:endParaRPr sz="1000"/>
          </a:p>
          <a:p>
            <a:pPr marL="0" lvl="0" indent="0" algn="l" rtl="0">
              <a:spcBef>
                <a:spcPts val="0"/>
              </a:spcBef>
              <a:spcAft>
                <a:spcPts val="0"/>
              </a:spcAft>
              <a:buNone/>
            </a:pPr>
            <a:r>
              <a:rPr lang="es" sz="1000"/>
              <a:t>yourcompany.com</a:t>
            </a:r>
            <a:endParaRPr sz="100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0"/>
          <p:cNvGrpSpPr/>
          <p:nvPr/>
        </p:nvGrpSpPr>
        <p:grpSpPr>
          <a:xfrm>
            <a:off x="4077226" y="3526070"/>
            <a:ext cx="137636" cy="137629"/>
            <a:chOff x="266768" y="1721375"/>
            <a:chExt cx="397907" cy="397887"/>
          </a:xfrm>
        </p:grpSpPr>
        <p:sp>
          <p:nvSpPr>
            <p:cNvPr id="1270" name="Google Shape;1270;p4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0"/>
          <p:cNvGrpSpPr/>
          <p:nvPr/>
        </p:nvGrpSpPr>
        <p:grpSpPr>
          <a:xfrm>
            <a:off x="4268945" y="3526070"/>
            <a:ext cx="137622" cy="137629"/>
            <a:chOff x="864491" y="1723250"/>
            <a:chExt cx="397866" cy="397887"/>
          </a:xfrm>
        </p:grpSpPr>
        <p:sp>
          <p:nvSpPr>
            <p:cNvPr id="1273" name="Google Shape;1273;p4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 name="Google Shape;1276;p40"/>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152900" y="1737500"/>
            <a:ext cx="499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dirty="0"/>
              <a:t>SỰ CẦN THIẾT CỦA ĐỀ TÀI</a:t>
            </a:r>
            <a:endParaRPr sz="3000" dirty="0"/>
          </a:p>
        </p:txBody>
      </p:sp>
      <p:sp>
        <p:nvSpPr>
          <p:cNvPr id="263" name="Google Shape;263;p24"/>
          <p:cNvSpPr txBox="1">
            <a:spLocks noGrp="1"/>
          </p:cNvSpPr>
          <p:nvPr>
            <p:ph type="subTitle" idx="1"/>
          </p:nvPr>
        </p:nvSpPr>
        <p:spPr>
          <a:xfrm>
            <a:off x="3666952" y="2378450"/>
            <a:ext cx="4368800" cy="1420500"/>
          </a:xfrm>
          <a:prstGeom prst="rect">
            <a:avLst/>
          </a:prstGeom>
        </p:spPr>
        <p:txBody>
          <a:bodyPr spcFirstLastPara="1" wrap="square" lIns="91425" tIns="91425" rIns="91425" bIns="91425" anchor="t" anchorCtr="0">
            <a:noAutofit/>
          </a:bodyPr>
          <a:lstStyle/>
          <a:p>
            <a:pPr indent="270510" algn="just">
              <a:lnSpc>
                <a:spcPct val="107000"/>
              </a:lnSpc>
              <a:spcBef>
                <a:spcPts val="600"/>
              </a:spcBef>
              <a:spcAft>
                <a:spcPts val="800"/>
              </a:spcAft>
            </a:pPr>
            <a:r>
              <a:rPr lang="vi-VN" sz="1600" dirty="0">
                <a:effectLst/>
                <a:latin typeface="Times New Roman" panose="02020603050405020304" pitchFamily="18" charset="0"/>
                <a:ea typeface="Arial" panose="020B0604020202020204" pitchFamily="34" charset="0"/>
              </a:rPr>
              <a:t>Như chúng  ta đã biết nhân loại đã trải qua 4 cuộc cách mạng lớn làm thay đổi nền kinh tế và xã hội. Chúng ta đang ở thời đại 4.0 thời đại của blockchain, AI – trí tuệ nhân tạo, IoT – kết nối vạn vật… thời đại mà chúng ta có thể làm hầu hết mọi việc chỉ bằng một hoặc một vài cái click chuột. </a:t>
            </a:r>
            <a:endParaRPr lang="en-US" sz="1600" dirty="0">
              <a:effectLst/>
              <a:latin typeface="Times New Roman" panose="02020603050405020304" pitchFamily="18" charset="0"/>
              <a:ea typeface="Arial" panose="020B0604020202020204" pitchFamily="34" charset="0"/>
            </a:endParaRPr>
          </a:p>
          <a:p>
            <a:pPr marL="0" lvl="0" indent="0" algn="l" rtl="0">
              <a:spcBef>
                <a:spcPts val="0"/>
              </a:spcBef>
              <a:spcAft>
                <a:spcPts val="0"/>
              </a:spcAft>
              <a:buNone/>
            </a:pPr>
            <a:endParaRPr dirty="0"/>
          </a:p>
        </p:txBody>
      </p:sp>
      <p:cxnSp>
        <p:nvCxnSpPr>
          <p:cNvPr id="264" name="Google Shape;264;p24"/>
          <p:cNvCxnSpPr>
            <a:cxnSpLocks/>
          </p:cNvCxnSpPr>
          <p:nvPr/>
        </p:nvCxnSpPr>
        <p:spPr>
          <a:xfrm>
            <a:off x="4152900" y="2283850"/>
            <a:ext cx="4889500" cy="0"/>
          </a:xfrm>
          <a:prstGeom prst="straightConnector1">
            <a:avLst/>
          </a:prstGeom>
          <a:noFill/>
          <a:ln w="9525" cap="flat" cmpd="sng">
            <a:solidFill>
              <a:schemeClr val="accent1"/>
            </a:solidFill>
            <a:prstDash val="solid"/>
            <a:round/>
            <a:headEnd type="none" w="med" len="med"/>
            <a:tailEnd type="none" w="med" len="med"/>
          </a:ln>
        </p:spPr>
      </p:cxnSp>
      <p:sp>
        <p:nvSpPr>
          <p:cNvPr id="270" name="Google Shape;270;p24"/>
          <p:cNvSpPr txBox="1">
            <a:spLocks noGrp="1"/>
          </p:cNvSpPr>
          <p:nvPr>
            <p:ph type="ctrTitle"/>
          </p:nvPr>
        </p:nvSpPr>
        <p:spPr>
          <a:xfrm>
            <a:off x="1047575" y="3192350"/>
            <a:ext cx="24675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48FFD5"/>
                </a:solidFill>
                <a:latin typeface="Impact"/>
                <a:ea typeface="Impact"/>
                <a:cs typeface="Impact"/>
                <a:sym typeface="Impact"/>
              </a:rPr>
              <a:t>NATURAL</a:t>
            </a:r>
            <a:endParaRPr dirty="0">
              <a:solidFill>
                <a:srgbClr val="48FFD5"/>
              </a:solidFill>
              <a:latin typeface="Impact"/>
              <a:ea typeface="Impact"/>
              <a:cs typeface="Impact"/>
              <a:sym typeface="Impact"/>
            </a:endParaRPr>
          </a:p>
        </p:txBody>
      </p:sp>
      <p:sp>
        <p:nvSpPr>
          <p:cNvPr id="9" name="Google Shape;6082;p52">
            <a:extLst>
              <a:ext uri="{FF2B5EF4-FFF2-40B4-BE49-F238E27FC236}">
                <a16:creationId xmlns:a16="http://schemas.microsoft.com/office/drawing/2014/main" id="{D8415843-31DB-A6BB-40EE-2DC1CDBB177C}"/>
              </a:ext>
            </a:extLst>
          </p:cNvPr>
          <p:cNvSpPr/>
          <p:nvPr/>
        </p:nvSpPr>
        <p:spPr>
          <a:xfrm>
            <a:off x="1689993" y="2344100"/>
            <a:ext cx="1182663" cy="722278"/>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48FFD5"/>
          </a:solidFill>
          <a:ln>
            <a:solidFill>
              <a:srgbClr val="48FFD5"/>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 name="Google Shape;6083;p52">
            <a:extLst>
              <a:ext uri="{FF2B5EF4-FFF2-40B4-BE49-F238E27FC236}">
                <a16:creationId xmlns:a16="http://schemas.microsoft.com/office/drawing/2014/main" id="{E3E8E26C-8D73-1898-4291-70CCCD33BB1D}"/>
              </a:ext>
            </a:extLst>
          </p:cNvPr>
          <p:cNvSpPr/>
          <p:nvPr/>
        </p:nvSpPr>
        <p:spPr>
          <a:xfrm>
            <a:off x="1108248" y="1602915"/>
            <a:ext cx="2501202" cy="1485785"/>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48FFD5"/>
          </a:solidFill>
          <a:ln>
            <a:solidFill>
              <a:srgbClr val="48FFD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152900" y="1737500"/>
            <a:ext cx="499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dirty="0"/>
              <a:t>SỰ CẦN THIẾT CỦA ĐỀ TÀI</a:t>
            </a:r>
            <a:endParaRPr sz="3000" dirty="0"/>
          </a:p>
        </p:txBody>
      </p:sp>
      <p:sp>
        <p:nvSpPr>
          <p:cNvPr id="263" name="Google Shape;263;p24"/>
          <p:cNvSpPr txBox="1">
            <a:spLocks noGrp="1"/>
          </p:cNvSpPr>
          <p:nvPr>
            <p:ph type="subTitle" idx="1"/>
          </p:nvPr>
        </p:nvSpPr>
        <p:spPr>
          <a:xfrm>
            <a:off x="3666952" y="2378450"/>
            <a:ext cx="4368800" cy="1420500"/>
          </a:xfrm>
          <a:prstGeom prst="rect">
            <a:avLst/>
          </a:prstGeom>
        </p:spPr>
        <p:txBody>
          <a:bodyPr spcFirstLastPara="1" wrap="square" lIns="91425" tIns="91425" rIns="91425" bIns="91425" anchor="t" anchorCtr="0">
            <a:noAutofit/>
          </a:bodyPr>
          <a:lstStyle/>
          <a:p>
            <a:pPr indent="270510" algn="just">
              <a:lnSpc>
                <a:spcPct val="107000"/>
              </a:lnSpc>
              <a:spcBef>
                <a:spcPts val="600"/>
              </a:spcBef>
              <a:spcAft>
                <a:spcPts val="800"/>
              </a:spcAft>
            </a:pPr>
            <a:r>
              <a:rPr lang="vi-VN" sz="1600" dirty="0">
                <a:effectLst/>
                <a:latin typeface="Times New Roman" panose="02020603050405020304" pitchFamily="18" charset="0"/>
                <a:ea typeface="Arial" panose="020B0604020202020204" pitchFamily="34" charset="0"/>
              </a:rPr>
              <a:t>Như chúng  ta đã biết nhân loại đã trải qua 4 cuộc cách mạng lớn làm thay đổi nền kinh tế và xã hội. Chúng ta đang ở thời đại 4.0 thời đại của blockchain, AI – trí tuệ nhân tạo, IoT – kết nối vạn vật… thời đại mà chúng ta có thể làm hầu hết mọi việc chỉ bằng một hoặc một vài cái click chuột. </a:t>
            </a:r>
            <a:endParaRPr lang="en-US" sz="1600" dirty="0">
              <a:effectLst/>
              <a:latin typeface="Times New Roman" panose="02020603050405020304" pitchFamily="18" charset="0"/>
              <a:ea typeface="Arial" panose="020B0604020202020204" pitchFamily="34" charset="0"/>
            </a:endParaRPr>
          </a:p>
          <a:p>
            <a:pPr marL="0" lvl="0" indent="0" algn="l" rtl="0">
              <a:spcBef>
                <a:spcPts val="0"/>
              </a:spcBef>
              <a:spcAft>
                <a:spcPts val="0"/>
              </a:spcAft>
              <a:buNone/>
            </a:pPr>
            <a:endParaRPr dirty="0"/>
          </a:p>
        </p:txBody>
      </p:sp>
      <p:cxnSp>
        <p:nvCxnSpPr>
          <p:cNvPr id="264" name="Google Shape;264;p24"/>
          <p:cNvCxnSpPr>
            <a:cxnSpLocks/>
          </p:cNvCxnSpPr>
          <p:nvPr/>
        </p:nvCxnSpPr>
        <p:spPr>
          <a:xfrm>
            <a:off x="4152900" y="2283850"/>
            <a:ext cx="4889500" cy="0"/>
          </a:xfrm>
          <a:prstGeom prst="straightConnector1">
            <a:avLst/>
          </a:prstGeom>
          <a:noFill/>
          <a:ln w="9525" cap="flat" cmpd="sng">
            <a:solidFill>
              <a:schemeClr val="accent1"/>
            </a:solidFill>
            <a:prstDash val="solid"/>
            <a:round/>
            <a:headEnd type="none" w="med" len="med"/>
            <a:tailEnd type="none" w="med" len="med"/>
          </a:ln>
        </p:spPr>
      </p:cxnSp>
      <p:sp>
        <p:nvSpPr>
          <p:cNvPr id="270" name="Google Shape;270;p24"/>
          <p:cNvSpPr txBox="1">
            <a:spLocks noGrp="1"/>
          </p:cNvSpPr>
          <p:nvPr>
            <p:ph type="ctrTitle"/>
          </p:nvPr>
        </p:nvSpPr>
        <p:spPr>
          <a:xfrm>
            <a:off x="1047575" y="3192350"/>
            <a:ext cx="24675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48FFD5"/>
                </a:solidFill>
                <a:latin typeface="Impact"/>
                <a:ea typeface="Impact"/>
                <a:cs typeface="Impact"/>
                <a:sym typeface="Impact"/>
              </a:rPr>
              <a:t>NATURAL</a:t>
            </a:r>
            <a:endParaRPr dirty="0">
              <a:solidFill>
                <a:srgbClr val="48FFD5"/>
              </a:solidFill>
              <a:latin typeface="Impact"/>
              <a:ea typeface="Impact"/>
              <a:cs typeface="Impact"/>
              <a:sym typeface="Impact"/>
            </a:endParaRPr>
          </a:p>
        </p:txBody>
      </p:sp>
      <p:sp>
        <p:nvSpPr>
          <p:cNvPr id="9" name="Google Shape;6082;p52">
            <a:extLst>
              <a:ext uri="{FF2B5EF4-FFF2-40B4-BE49-F238E27FC236}">
                <a16:creationId xmlns:a16="http://schemas.microsoft.com/office/drawing/2014/main" id="{D8415843-31DB-A6BB-40EE-2DC1CDBB177C}"/>
              </a:ext>
            </a:extLst>
          </p:cNvPr>
          <p:cNvSpPr/>
          <p:nvPr/>
        </p:nvSpPr>
        <p:spPr>
          <a:xfrm>
            <a:off x="2281325" y="1318522"/>
            <a:ext cx="1182663" cy="722278"/>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0" name="Google Shape;6083;p52">
            <a:extLst>
              <a:ext uri="{FF2B5EF4-FFF2-40B4-BE49-F238E27FC236}">
                <a16:creationId xmlns:a16="http://schemas.microsoft.com/office/drawing/2014/main" id="{E3E8E26C-8D73-1898-4291-70CCCD33BB1D}"/>
              </a:ext>
            </a:extLst>
          </p:cNvPr>
          <p:cNvSpPr/>
          <p:nvPr/>
        </p:nvSpPr>
        <p:spPr>
          <a:xfrm>
            <a:off x="1108248" y="1602915"/>
            <a:ext cx="2501202" cy="1485785"/>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48FFD5"/>
          </a:solidFill>
          <a:ln>
            <a:solidFill>
              <a:srgbClr val="48FFD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extLst>
      <p:ext uri="{BB962C8B-B14F-4D97-AF65-F5344CB8AC3E}">
        <p14:creationId xmlns:p14="http://schemas.microsoft.com/office/powerpoint/2010/main" val="23641566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txBox="1">
            <a:spLocks noGrp="1"/>
          </p:cNvSpPr>
          <p:nvPr>
            <p:ph type="ctrTitle"/>
          </p:nvPr>
        </p:nvSpPr>
        <p:spPr>
          <a:xfrm>
            <a:off x="3143597" y="1956267"/>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—LẶNG LẼ SAPA</a:t>
            </a:r>
            <a:endParaRPr dirty="0"/>
          </a:p>
        </p:txBody>
      </p:sp>
      <p:sp>
        <p:nvSpPr>
          <p:cNvPr id="395" name="Google Shape;395;p27"/>
          <p:cNvSpPr txBox="1">
            <a:spLocks noGrp="1"/>
          </p:cNvSpPr>
          <p:nvPr>
            <p:ph type="subTitle" idx="1"/>
          </p:nvPr>
        </p:nvSpPr>
        <p:spPr>
          <a:xfrm>
            <a:off x="2628435" y="1247133"/>
            <a:ext cx="3457500" cy="1420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 dirty="0">
                <a:solidFill>
                  <a:srgbClr val="161234"/>
                </a:solidFill>
              </a:rPr>
              <a:t>“</a:t>
            </a:r>
            <a:r>
              <a:rPr lang="vi-VN" b="0" i="0" dirty="0">
                <a:solidFill>
                  <a:srgbClr val="202122"/>
                </a:solidFill>
                <a:effectLst/>
                <a:latin typeface="Arial" panose="020B0604020202020204" pitchFamily="34" charset="0"/>
              </a:rPr>
              <a:t> </a:t>
            </a:r>
            <a:r>
              <a:rPr lang="vi-VN" sz="1600" b="0" i="0" dirty="0">
                <a:solidFill>
                  <a:srgbClr val="202122"/>
                </a:solidFill>
                <a:effectLst/>
                <a:latin typeface="+mj-lt"/>
              </a:rPr>
              <a:t>Đó là anh thanh niên 27 tuổi làm công tác khí tượng kiêm vật lý địa cầu trên đỉnh Yên Sơn cao 2600 mét. </a:t>
            </a:r>
            <a:r>
              <a:rPr lang="en-US" sz="1600" b="0" i="0" dirty="0">
                <a:solidFill>
                  <a:srgbClr val="202122"/>
                </a:solidFill>
                <a:effectLst/>
                <a:latin typeface="+mj-lt"/>
              </a:rPr>
              <a:t>…</a:t>
            </a:r>
            <a:r>
              <a:rPr lang="vi-VN" sz="1600" b="0" i="0" dirty="0">
                <a:solidFill>
                  <a:srgbClr val="202122"/>
                </a:solidFill>
                <a:effectLst/>
                <a:latin typeface="+mj-lt"/>
              </a:rPr>
              <a:t>. Anh sống và làm việc tại đây, nhiệm vụ của anh là đo gió, đo mưa, dự báo thời tiết hàng ngày phục vụ sản xuất và chiến đấu. Tuy công việc của anh gian khổ nhưng anh rất yêu nó và luôn hoàn thành nhiệm vụ</a:t>
            </a:r>
            <a:r>
              <a:rPr lang="vi-VN" b="0" i="0" dirty="0">
                <a:solidFill>
                  <a:srgbClr val="202122"/>
                </a:solidFill>
                <a:effectLst/>
                <a:latin typeface="Arial" panose="020B0604020202020204" pitchFamily="34" charset="0"/>
              </a:rPr>
              <a:t>.</a:t>
            </a:r>
            <a:r>
              <a:rPr lang="es" dirty="0">
                <a:solidFill>
                  <a:srgbClr val="161234"/>
                </a:solidFill>
              </a:rPr>
              <a:t>.”</a:t>
            </a:r>
            <a:endParaRPr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NOW</a:t>
            </a:r>
            <a:endParaRPr dirty="0"/>
          </a:p>
        </p:txBody>
      </p:sp>
      <p:sp>
        <p:nvSpPr>
          <p:cNvPr id="279" name="Google Shape;279;p2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KHOA HỌC KĨ THUẬT</a:t>
            </a:r>
            <a:endParaRPr dirty="0"/>
          </a:p>
        </p:txBody>
      </p:sp>
      <p:sp>
        <p:nvSpPr>
          <p:cNvPr id="280" name="Google Shape;280;p2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THÔNG TIN</a:t>
            </a:r>
            <a:endParaRPr dirty="0"/>
          </a:p>
        </p:txBody>
      </p:sp>
      <p:sp>
        <p:nvSpPr>
          <p:cNvPr id="281" name="Google Shape;281;p2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ĐỘ TIN CẬY</a:t>
            </a:r>
            <a:endParaRPr dirty="0"/>
          </a:p>
        </p:txBody>
      </p:sp>
      <p:sp>
        <p:nvSpPr>
          <p:cNvPr id="282" name="Google Shape;282;p25"/>
          <p:cNvSpPr/>
          <p:nvPr/>
        </p:nvSpPr>
        <p:spPr>
          <a:xfrm>
            <a:off x="1267145" y="208360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5"/>
          <p:cNvGrpSpPr/>
          <p:nvPr/>
        </p:nvGrpSpPr>
        <p:grpSpPr>
          <a:xfrm>
            <a:off x="4081142" y="2083606"/>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5"/>
          <p:cNvGrpSpPr/>
          <p:nvPr/>
        </p:nvGrpSpPr>
        <p:grpSpPr>
          <a:xfrm>
            <a:off x="6877940" y="2077049"/>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grpSp>
        <p:nvGrpSpPr>
          <p:cNvPr id="6" name="Google Shape;6679;p54">
            <a:extLst>
              <a:ext uri="{FF2B5EF4-FFF2-40B4-BE49-F238E27FC236}">
                <a16:creationId xmlns:a16="http://schemas.microsoft.com/office/drawing/2014/main" id="{2119EE7B-BDC6-42E5-39B4-7402736D3770}"/>
              </a:ext>
            </a:extLst>
          </p:cNvPr>
          <p:cNvGrpSpPr/>
          <p:nvPr/>
        </p:nvGrpSpPr>
        <p:grpSpPr>
          <a:xfrm>
            <a:off x="-4652602" y="3831247"/>
            <a:ext cx="6102618" cy="4543330"/>
            <a:chOff x="-60991775" y="3376900"/>
            <a:chExt cx="315850" cy="311150"/>
          </a:xfrm>
        </p:grpSpPr>
        <p:sp>
          <p:nvSpPr>
            <p:cNvPr id="7" name="Google Shape;6680;p54">
              <a:extLst>
                <a:ext uri="{FF2B5EF4-FFF2-40B4-BE49-F238E27FC236}">
                  <a16:creationId xmlns:a16="http://schemas.microsoft.com/office/drawing/2014/main" id="{4481C282-719F-EB55-BCD9-EF3AF0AE3E4B}"/>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81;p54">
              <a:extLst>
                <a:ext uri="{FF2B5EF4-FFF2-40B4-BE49-F238E27FC236}">
                  <a16:creationId xmlns:a16="http://schemas.microsoft.com/office/drawing/2014/main" id="{7CD67AA2-1B87-08B7-48EE-608ADC1EF9CC}"/>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82;p54">
              <a:extLst>
                <a:ext uri="{FF2B5EF4-FFF2-40B4-BE49-F238E27FC236}">
                  <a16:creationId xmlns:a16="http://schemas.microsoft.com/office/drawing/2014/main" id="{ED0868DF-95EE-788E-8EEC-E1D5134BBBD3}"/>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7272;p55">
            <a:extLst>
              <a:ext uri="{FF2B5EF4-FFF2-40B4-BE49-F238E27FC236}">
                <a16:creationId xmlns:a16="http://schemas.microsoft.com/office/drawing/2014/main" id="{8379C2DD-3C17-693A-2856-73591B38D8BC}"/>
              </a:ext>
            </a:extLst>
          </p:cNvPr>
          <p:cNvGrpSpPr/>
          <p:nvPr/>
        </p:nvGrpSpPr>
        <p:grpSpPr>
          <a:xfrm>
            <a:off x="1560360" y="2232518"/>
            <a:ext cx="408542" cy="407430"/>
            <a:chOff x="-31455100" y="3909350"/>
            <a:chExt cx="294600" cy="293800"/>
          </a:xfrm>
          <a:solidFill>
            <a:srgbClr val="48FFD5"/>
          </a:solidFill>
        </p:grpSpPr>
        <p:sp>
          <p:nvSpPr>
            <p:cNvPr id="11" name="Google Shape;7273;p55">
              <a:extLst>
                <a:ext uri="{FF2B5EF4-FFF2-40B4-BE49-F238E27FC236}">
                  <a16:creationId xmlns:a16="http://schemas.microsoft.com/office/drawing/2014/main" id="{73964499-08AA-2A4B-0499-3DF97D9787AF}"/>
                </a:ext>
              </a:extLst>
            </p:cNvPr>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274;p55">
              <a:extLst>
                <a:ext uri="{FF2B5EF4-FFF2-40B4-BE49-F238E27FC236}">
                  <a16:creationId xmlns:a16="http://schemas.microsoft.com/office/drawing/2014/main" id="{DA7883FB-4463-F1E4-371E-DD815656A34C}"/>
                </a:ext>
              </a:extLst>
            </p:cNvPr>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NOW</a:t>
            </a:r>
            <a:endParaRPr dirty="0"/>
          </a:p>
        </p:txBody>
      </p:sp>
      <p:sp>
        <p:nvSpPr>
          <p:cNvPr id="279" name="Google Shape;279;p2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KHOA HỌC KĨ THUẬT</a:t>
            </a:r>
            <a:endParaRPr dirty="0"/>
          </a:p>
        </p:txBody>
      </p:sp>
      <p:sp>
        <p:nvSpPr>
          <p:cNvPr id="280" name="Google Shape;280;p2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THÔNG TIN</a:t>
            </a:r>
            <a:endParaRPr dirty="0"/>
          </a:p>
        </p:txBody>
      </p:sp>
      <p:sp>
        <p:nvSpPr>
          <p:cNvPr id="281" name="Google Shape;281;p2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ĐỘ TIN CẬY</a:t>
            </a:r>
            <a:endParaRPr dirty="0"/>
          </a:p>
        </p:txBody>
      </p:sp>
      <p:sp>
        <p:nvSpPr>
          <p:cNvPr id="282" name="Google Shape;282;p25"/>
          <p:cNvSpPr/>
          <p:nvPr/>
        </p:nvSpPr>
        <p:spPr>
          <a:xfrm>
            <a:off x="1267145" y="208360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5"/>
          <p:cNvGrpSpPr/>
          <p:nvPr/>
        </p:nvGrpSpPr>
        <p:grpSpPr>
          <a:xfrm>
            <a:off x="4081142" y="2083606"/>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5"/>
          <p:cNvGrpSpPr/>
          <p:nvPr/>
        </p:nvGrpSpPr>
        <p:grpSpPr>
          <a:xfrm>
            <a:off x="6877940" y="2077049"/>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5"/>
          <p:cNvSpPr/>
          <p:nvPr/>
        </p:nvSpPr>
        <p:spPr>
          <a:xfrm>
            <a:off x="1609000" y="222185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grpSp>
        <p:nvGrpSpPr>
          <p:cNvPr id="6" name="Google Shape;6679;p54">
            <a:extLst>
              <a:ext uri="{FF2B5EF4-FFF2-40B4-BE49-F238E27FC236}">
                <a16:creationId xmlns:a16="http://schemas.microsoft.com/office/drawing/2014/main" id="{C2F06D06-BD59-BC1B-96CC-7C5FBC866198}"/>
              </a:ext>
            </a:extLst>
          </p:cNvPr>
          <p:cNvGrpSpPr/>
          <p:nvPr/>
        </p:nvGrpSpPr>
        <p:grpSpPr>
          <a:xfrm>
            <a:off x="-2295620" y="-2058922"/>
            <a:ext cx="12941318" cy="9634664"/>
            <a:chOff x="-60991775" y="3376900"/>
            <a:chExt cx="315850" cy="311150"/>
          </a:xfrm>
        </p:grpSpPr>
        <p:sp>
          <p:nvSpPr>
            <p:cNvPr id="7" name="Google Shape;6680;p54">
              <a:extLst>
                <a:ext uri="{FF2B5EF4-FFF2-40B4-BE49-F238E27FC236}">
                  <a16:creationId xmlns:a16="http://schemas.microsoft.com/office/drawing/2014/main" id="{2133243C-416E-C0BB-A647-ABB93ADE1298}"/>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81;p54">
              <a:extLst>
                <a:ext uri="{FF2B5EF4-FFF2-40B4-BE49-F238E27FC236}">
                  <a16:creationId xmlns:a16="http://schemas.microsoft.com/office/drawing/2014/main" id="{8AFD2F94-09E5-E962-8EA2-8D8EF1708DBC}"/>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82;p54">
              <a:extLst>
                <a:ext uri="{FF2B5EF4-FFF2-40B4-BE49-F238E27FC236}">
                  <a16:creationId xmlns:a16="http://schemas.microsoft.com/office/drawing/2014/main" id="{B4C2619B-07C6-E350-C759-B75FA1C42813}"/>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295491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chemeClr val="bg2"/>
                </a:solidFill>
              </a:rPr>
              <a:t>NOW</a:t>
            </a:r>
            <a:endParaRPr dirty="0">
              <a:solidFill>
                <a:schemeClr val="bg2"/>
              </a:solidFill>
            </a:endParaRPr>
          </a:p>
        </p:txBody>
      </p:sp>
      <p:sp>
        <p:nvSpPr>
          <p:cNvPr id="279" name="Google Shape;279;p25"/>
          <p:cNvSpPr txBox="1">
            <a:spLocks noGrp="1"/>
          </p:cNvSpPr>
          <p:nvPr>
            <p:ph type="ctrTitle"/>
          </p:nvPr>
        </p:nvSpPr>
        <p:spPr>
          <a:xfrm>
            <a:off x="2262117" y="321827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CHI PHÍ</a:t>
            </a:r>
            <a:endParaRPr dirty="0"/>
          </a:p>
        </p:txBody>
      </p:sp>
      <p:sp>
        <p:nvSpPr>
          <p:cNvPr id="281" name="Google Shape;281;p25"/>
          <p:cNvSpPr txBox="1">
            <a:spLocks noGrp="1"/>
          </p:cNvSpPr>
          <p:nvPr>
            <p:ph type="ctrTitle" idx="5"/>
          </p:nvPr>
        </p:nvSpPr>
        <p:spPr>
          <a:xfrm>
            <a:off x="5076117" y="321827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NGUỒN NHÂN LỰC</a:t>
            </a:r>
            <a:endParaRPr dirty="0"/>
          </a:p>
        </p:txBody>
      </p:sp>
      <p:sp>
        <p:nvSpPr>
          <p:cNvPr id="282" name="Google Shape;282;p25"/>
          <p:cNvSpPr/>
          <p:nvPr/>
        </p:nvSpPr>
        <p:spPr>
          <a:xfrm>
            <a:off x="2802631" y="202732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5"/>
          <p:cNvSpPr/>
          <p:nvPr/>
        </p:nvSpPr>
        <p:spPr>
          <a:xfrm>
            <a:off x="5616628" y="2027326"/>
            <a:ext cx="994978" cy="830447"/>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grpSp>
        <p:nvGrpSpPr>
          <p:cNvPr id="6" name="Google Shape;6679;p54">
            <a:extLst>
              <a:ext uri="{FF2B5EF4-FFF2-40B4-BE49-F238E27FC236}">
                <a16:creationId xmlns:a16="http://schemas.microsoft.com/office/drawing/2014/main" id="{C2F06D06-BD59-BC1B-96CC-7C5FBC866198}"/>
              </a:ext>
            </a:extLst>
          </p:cNvPr>
          <p:cNvGrpSpPr/>
          <p:nvPr/>
        </p:nvGrpSpPr>
        <p:grpSpPr>
          <a:xfrm>
            <a:off x="-12629618" y="5143500"/>
            <a:ext cx="12941318" cy="9634664"/>
            <a:chOff x="-60991775" y="3376900"/>
            <a:chExt cx="315850" cy="311150"/>
          </a:xfrm>
        </p:grpSpPr>
        <p:sp>
          <p:nvSpPr>
            <p:cNvPr id="7" name="Google Shape;6680;p54">
              <a:extLst>
                <a:ext uri="{FF2B5EF4-FFF2-40B4-BE49-F238E27FC236}">
                  <a16:creationId xmlns:a16="http://schemas.microsoft.com/office/drawing/2014/main" id="{2133243C-416E-C0BB-A647-ABB93ADE1298}"/>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81;p54">
              <a:extLst>
                <a:ext uri="{FF2B5EF4-FFF2-40B4-BE49-F238E27FC236}">
                  <a16:creationId xmlns:a16="http://schemas.microsoft.com/office/drawing/2014/main" id="{8AFD2F94-09E5-E962-8EA2-8D8EF1708DBC}"/>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82;p54">
              <a:extLst>
                <a:ext uri="{FF2B5EF4-FFF2-40B4-BE49-F238E27FC236}">
                  <a16:creationId xmlns:a16="http://schemas.microsoft.com/office/drawing/2014/main" id="{B4C2619B-07C6-E350-C759-B75FA1C42813}"/>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6991;p54">
            <a:extLst>
              <a:ext uri="{FF2B5EF4-FFF2-40B4-BE49-F238E27FC236}">
                <a16:creationId xmlns:a16="http://schemas.microsoft.com/office/drawing/2014/main" id="{8A461ECC-D05B-37AD-0E90-456B0F7A9568}"/>
              </a:ext>
            </a:extLst>
          </p:cNvPr>
          <p:cNvGrpSpPr/>
          <p:nvPr/>
        </p:nvGrpSpPr>
        <p:grpSpPr>
          <a:xfrm>
            <a:off x="3064868" y="2134028"/>
            <a:ext cx="449890" cy="491850"/>
            <a:chOff x="1687350" y="3618725"/>
            <a:chExt cx="270175" cy="295375"/>
          </a:xfrm>
        </p:grpSpPr>
        <p:sp>
          <p:nvSpPr>
            <p:cNvPr id="4" name="Google Shape;6992;p54">
              <a:extLst>
                <a:ext uri="{FF2B5EF4-FFF2-40B4-BE49-F238E27FC236}">
                  <a16:creationId xmlns:a16="http://schemas.microsoft.com/office/drawing/2014/main" id="{D89CCB6E-0510-9599-66CF-4133BFFFF501}"/>
                </a:ext>
              </a:extLst>
            </p:cNvPr>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993;p54">
              <a:extLst>
                <a:ext uri="{FF2B5EF4-FFF2-40B4-BE49-F238E27FC236}">
                  <a16:creationId xmlns:a16="http://schemas.microsoft.com/office/drawing/2014/main" id="{91261550-CDA9-D586-7DE7-972B0B4FD66B}"/>
                </a:ext>
              </a:extLst>
            </p:cNvPr>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994;p54">
              <a:extLst>
                <a:ext uri="{FF2B5EF4-FFF2-40B4-BE49-F238E27FC236}">
                  <a16:creationId xmlns:a16="http://schemas.microsoft.com/office/drawing/2014/main" id="{AB15D82A-B508-1B34-15E6-F0B00C27C250}"/>
                </a:ext>
              </a:extLst>
            </p:cNvPr>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753;p58">
            <a:extLst>
              <a:ext uri="{FF2B5EF4-FFF2-40B4-BE49-F238E27FC236}">
                <a16:creationId xmlns:a16="http://schemas.microsoft.com/office/drawing/2014/main" id="{8337E751-E47D-1E0B-0773-CAA3959EC2A3}"/>
              </a:ext>
            </a:extLst>
          </p:cNvPr>
          <p:cNvGrpSpPr/>
          <p:nvPr/>
        </p:nvGrpSpPr>
        <p:grpSpPr>
          <a:xfrm>
            <a:off x="5903711" y="2182501"/>
            <a:ext cx="420811" cy="418507"/>
            <a:chOff x="-5971525" y="3273750"/>
            <a:chExt cx="292250" cy="290650"/>
          </a:xfrm>
        </p:grpSpPr>
        <p:sp>
          <p:nvSpPr>
            <p:cNvPr id="12" name="Google Shape;8754;p58">
              <a:extLst>
                <a:ext uri="{FF2B5EF4-FFF2-40B4-BE49-F238E27FC236}">
                  <a16:creationId xmlns:a16="http://schemas.microsoft.com/office/drawing/2014/main" id="{A9AB1603-5424-CF82-3EF4-08EFB9CCBCDD}"/>
                </a:ext>
              </a:extLst>
            </p:cNvPr>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755;p58">
              <a:extLst>
                <a:ext uri="{FF2B5EF4-FFF2-40B4-BE49-F238E27FC236}">
                  <a16:creationId xmlns:a16="http://schemas.microsoft.com/office/drawing/2014/main" id="{39276A69-BB6D-21CF-64A1-331354B9C5F2}"/>
                </a:ext>
              </a:extLst>
            </p:cNvPr>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 name="Google Shape;1600;p46" descr="Timeline background shape">
            <a:extLst>
              <a:ext uri="{FF2B5EF4-FFF2-40B4-BE49-F238E27FC236}">
                <a16:creationId xmlns:a16="http://schemas.microsoft.com/office/drawing/2014/main" id="{AEA28537-9902-3C4F-CF7E-86C805852CE2}"/>
              </a:ext>
            </a:extLst>
          </p:cNvPr>
          <p:cNvSpPr/>
          <p:nvPr/>
        </p:nvSpPr>
        <p:spPr>
          <a:xfrm>
            <a:off x="-3788102" y="3830837"/>
            <a:ext cx="3774104" cy="601310"/>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93683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chemeClr val="bg2"/>
                </a:solidFill>
              </a:rPr>
              <a:t>NOW</a:t>
            </a:r>
            <a:endParaRPr dirty="0">
              <a:solidFill>
                <a:schemeClr val="bg2"/>
              </a:solidFill>
            </a:endParaRPr>
          </a:p>
        </p:txBody>
      </p:sp>
      <p:sp>
        <p:nvSpPr>
          <p:cNvPr id="14" name="Google Shape;1600;p46" descr="Timeline background shape">
            <a:extLst>
              <a:ext uri="{FF2B5EF4-FFF2-40B4-BE49-F238E27FC236}">
                <a16:creationId xmlns:a16="http://schemas.microsoft.com/office/drawing/2014/main" id="{B3E62416-33F8-56F8-C94F-4AA526FA2DB9}"/>
              </a:ext>
            </a:extLst>
          </p:cNvPr>
          <p:cNvSpPr/>
          <p:nvPr/>
        </p:nvSpPr>
        <p:spPr>
          <a:xfrm>
            <a:off x="1627706" y="3553045"/>
            <a:ext cx="3774104" cy="601310"/>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txBox="1">
            <a:spLocks noGrp="1"/>
          </p:cNvSpPr>
          <p:nvPr>
            <p:ph type="ctrTitle"/>
          </p:nvPr>
        </p:nvSpPr>
        <p:spPr>
          <a:xfrm>
            <a:off x="2262117" y="321827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CHI PHÍ</a:t>
            </a:r>
            <a:endParaRPr dirty="0"/>
          </a:p>
        </p:txBody>
      </p:sp>
      <p:sp>
        <p:nvSpPr>
          <p:cNvPr id="281" name="Google Shape;281;p25"/>
          <p:cNvSpPr txBox="1">
            <a:spLocks noGrp="1"/>
          </p:cNvSpPr>
          <p:nvPr>
            <p:ph type="ctrTitle" idx="5"/>
          </p:nvPr>
        </p:nvSpPr>
        <p:spPr>
          <a:xfrm>
            <a:off x="5076117" y="321827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NGUỒN NHÂN LỰC</a:t>
            </a:r>
            <a:endParaRPr dirty="0"/>
          </a:p>
        </p:txBody>
      </p:sp>
      <p:sp>
        <p:nvSpPr>
          <p:cNvPr id="282" name="Google Shape;282;p25"/>
          <p:cNvSpPr/>
          <p:nvPr/>
        </p:nvSpPr>
        <p:spPr>
          <a:xfrm>
            <a:off x="2802631" y="202732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5"/>
          <p:cNvSpPr/>
          <p:nvPr/>
        </p:nvSpPr>
        <p:spPr>
          <a:xfrm>
            <a:off x="5616628" y="2027326"/>
            <a:ext cx="994978" cy="830447"/>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grpSp>
        <p:nvGrpSpPr>
          <p:cNvPr id="6" name="Google Shape;6679;p54">
            <a:extLst>
              <a:ext uri="{FF2B5EF4-FFF2-40B4-BE49-F238E27FC236}">
                <a16:creationId xmlns:a16="http://schemas.microsoft.com/office/drawing/2014/main" id="{C2F06D06-BD59-BC1B-96CC-7C5FBC866198}"/>
              </a:ext>
            </a:extLst>
          </p:cNvPr>
          <p:cNvGrpSpPr/>
          <p:nvPr/>
        </p:nvGrpSpPr>
        <p:grpSpPr>
          <a:xfrm>
            <a:off x="-12629618" y="5143500"/>
            <a:ext cx="12941318" cy="9634664"/>
            <a:chOff x="-60991775" y="3376900"/>
            <a:chExt cx="315850" cy="311150"/>
          </a:xfrm>
        </p:grpSpPr>
        <p:sp>
          <p:nvSpPr>
            <p:cNvPr id="7" name="Google Shape;6680;p54">
              <a:extLst>
                <a:ext uri="{FF2B5EF4-FFF2-40B4-BE49-F238E27FC236}">
                  <a16:creationId xmlns:a16="http://schemas.microsoft.com/office/drawing/2014/main" id="{2133243C-416E-C0BB-A647-ABB93ADE1298}"/>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81;p54">
              <a:extLst>
                <a:ext uri="{FF2B5EF4-FFF2-40B4-BE49-F238E27FC236}">
                  <a16:creationId xmlns:a16="http://schemas.microsoft.com/office/drawing/2014/main" id="{8AFD2F94-09E5-E962-8EA2-8D8EF1708DBC}"/>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82;p54">
              <a:extLst>
                <a:ext uri="{FF2B5EF4-FFF2-40B4-BE49-F238E27FC236}">
                  <a16:creationId xmlns:a16="http://schemas.microsoft.com/office/drawing/2014/main" id="{B4C2619B-07C6-E350-C759-B75FA1C42813}"/>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6991;p54">
            <a:extLst>
              <a:ext uri="{FF2B5EF4-FFF2-40B4-BE49-F238E27FC236}">
                <a16:creationId xmlns:a16="http://schemas.microsoft.com/office/drawing/2014/main" id="{8A461ECC-D05B-37AD-0E90-456B0F7A9568}"/>
              </a:ext>
            </a:extLst>
          </p:cNvPr>
          <p:cNvGrpSpPr/>
          <p:nvPr/>
        </p:nvGrpSpPr>
        <p:grpSpPr>
          <a:xfrm>
            <a:off x="3064868" y="2134028"/>
            <a:ext cx="449890" cy="491850"/>
            <a:chOff x="1687350" y="3618725"/>
            <a:chExt cx="270175" cy="295375"/>
          </a:xfrm>
        </p:grpSpPr>
        <p:sp>
          <p:nvSpPr>
            <p:cNvPr id="4" name="Google Shape;6992;p54">
              <a:extLst>
                <a:ext uri="{FF2B5EF4-FFF2-40B4-BE49-F238E27FC236}">
                  <a16:creationId xmlns:a16="http://schemas.microsoft.com/office/drawing/2014/main" id="{D89CCB6E-0510-9599-66CF-4133BFFFF501}"/>
                </a:ext>
              </a:extLst>
            </p:cNvPr>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993;p54">
              <a:extLst>
                <a:ext uri="{FF2B5EF4-FFF2-40B4-BE49-F238E27FC236}">
                  <a16:creationId xmlns:a16="http://schemas.microsoft.com/office/drawing/2014/main" id="{91261550-CDA9-D586-7DE7-972B0B4FD66B}"/>
                </a:ext>
              </a:extLst>
            </p:cNvPr>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994;p54">
              <a:extLst>
                <a:ext uri="{FF2B5EF4-FFF2-40B4-BE49-F238E27FC236}">
                  <a16:creationId xmlns:a16="http://schemas.microsoft.com/office/drawing/2014/main" id="{AB15D82A-B508-1B34-15E6-F0B00C27C250}"/>
                </a:ext>
              </a:extLst>
            </p:cNvPr>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753;p58">
            <a:extLst>
              <a:ext uri="{FF2B5EF4-FFF2-40B4-BE49-F238E27FC236}">
                <a16:creationId xmlns:a16="http://schemas.microsoft.com/office/drawing/2014/main" id="{8337E751-E47D-1E0B-0773-CAA3959EC2A3}"/>
              </a:ext>
            </a:extLst>
          </p:cNvPr>
          <p:cNvGrpSpPr/>
          <p:nvPr/>
        </p:nvGrpSpPr>
        <p:grpSpPr>
          <a:xfrm>
            <a:off x="5903711" y="2182501"/>
            <a:ext cx="420811" cy="418507"/>
            <a:chOff x="-5971525" y="3273750"/>
            <a:chExt cx="292250" cy="290650"/>
          </a:xfrm>
        </p:grpSpPr>
        <p:sp>
          <p:nvSpPr>
            <p:cNvPr id="12" name="Google Shape;8754;p58">
              <a:extLst>
                <a:ext uri="{FF2B5EF4-FFF2-40B4-BE49-F238E27FC236}">
                  <a16:creationId xmlns:a16="http://schemas.microsoft.com/office/drawing/2014/main" id="{A9AB1603-5424-CF82-3EF4-08EFB9CCBCDD}"/>
                </a:ext>
              </a:extLst>
            </p:cNvPr>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755;p58">
              <a:extLst>
                <a:ext uri="{FF2B5EF4-FFF2-40B4-BE49-F238E27FC236}">
                  <a16:creationId xmlns:a16="http://schemas.microsoft.com/office/drawing/2014/main" id="{39276A69-BB6D-21CF-64A1-331354B9C5F2}"/>
                </a:ext>
              </a:extLst>
            </p:cNvPr>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280;p25">
            <a:extLst>
              <a:ext uri="{FF2B5EF4-FFF2-40B4-BE49-F238E27FC236}">
                <a16:creationId xmlns:a16="http://schemas.microsoft.com/office/drawing/2014/main" id="{3EBD16D9-B715-8F5E-E706-D1C3882F1A12}"/>
              </a:ext>
            </a:extLst>
          </p:cNvPr>
          <p:cNvSpPr txBox="1">
            <a:spLocks/>
          </p:cNvSpPr>
          <p:nvPr/>
        </p:nvSpPr>
        <p:spPr>
          <a:xfrm>
            <a:off x="1953528" y="3774967"/>
            <a:ext cx="3122460" cy="3006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2pPr>
            <a:lvl3pPr marR="0" lvl="2"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3pPr>
            <a:lvl4pPr marR="0" lvl="3"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4pPr>
            <a:lvl5pPr marR="0" lvl="4"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5pPr>
            <a:lvl6pPr marR="0" lvl="5"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6pPr>
            <a:lvl7pPr marR="0" lvl="6"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7pPr>
            <a:lvl8pPr marR="0" lvl="7"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8pPr>
            <a:lvl9pPr marR="0" lvl="8"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9pPr>
          </a:lstStyle>
          <a:p>
            <a:r>
              <a:rPr lang="en-US" sz="1600" b="1" dirty="0">
                <a:solidFill>
                  <a:srgbClr val="052038"/>
                </a:solidFill>
                <a:latin typeface="Times New Roman" panose="02020603050405020304" pitchFamily="18" charset="0"/>
                <a:cs typeface="Times New Roman" panose="02020603050405020304" pitchFamily="18" charset="0"/>
              </a:rPr>
              <a:t>SỐ TRẠM QUAN TRẮC ÍT</a:t>
            </a:r>
          </a:p>
        </p:txBody>
      </p:sp>
      <p:sp>
        <p:nvSpPr>
          <p:cNvPr id="16" name="Title 15">
            <a:extLst>
              <a:ext uri="{FF2B5EF4-FFF2-40B4-BE49-F238E27FC236}">
                <a16:creationId xmlns:a16="http://schemas.microsoft.com/office/drawing/2014/main" id="{B5B8A65F-E283-9219-BC73-B92BAA167972}"/>
              </a:ext>
            </a:extLst>
          </p:cNvPr>
          <p:cNvSpPr>
            <a:spLocks noGrp="1"/>
          </p:cNvSpPr>
          <p:nvPr>
            <p:ph type="ctrTitle" idx="4"/>
          </p:nvPr>
        </p:nvSpPr>
        <p:spPr/>
        <p:txBody>
          <a:bodyPr/>
          <a:lstStyle/>
          <a:p>
            <a:endParaRPr lang="en-US"/>
          </a:p>
        </p:txBody>
      </p:sp>
    </p:spTree>
    <p:extLst>
      <p:ext uri="{BB962C8B-B14F-4D97-AF65-F5344CB8AC3E}">
        <p14:creationId xmlns:p14="http://schemas.microsoft.com/office/powerpoint/2010/main" val="518819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1014</Words>
  <Application>Microsoft Office PowerPoint</Application>
  <PresentationFormat>On-screen Show (16:9)</PresentationFormat>
  <Paragraphs>132</Paragraphs>
  <Slides>22</Slides>
  <Notes>22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Roboto Black</vt:lpstr>
      <vt:lpstr>Wingdings</vt:lpstr>
      <vt:lpstr>Impact</vt:lpstr>
      <vt:lpstr>Arial</vt:lpstr>
      <vt:lpstr>Times New Roman</vt:lpstr>
      <vt:lpstr>Roboto Mono Thin</vt:lpstr>
      <vt:lpstr>Bree Serif</vt:lpstr>
      <vt:lpstr>Didact Gothic</vt:lpstr>
      <vt:lpstr>Roboto Light</vt:lpstr>
      <vt:lpstr>Roboto Thin</vt:lpstr>
      <vt:lpstr>WEB PROPOSAL</vt:lpstr>
      <vt:lpstr>Ý TƯỞNG ĐỀ TÀI Nhóm: http</vt:lpstr>
      <vt:lpstr>Ý TƯỞNG </vt:lpstr>
      <vt:lpstr>SỰ CẦN THIẾT CỦA ĐỀ TÀI</vt:lpstr>
      <vt:lpstr>SỰ CẦN THIẾT CỦA ĐỀ TÀI</vt:lpstr>
      <vt:lpstr>—LẶNG LẼ SAPA</vt:lpstr>
      <vt:lpstr>NOW</vt:lpstr>
      <vt:lpstr>NOW</vt:lpstr>
      <vt:lpstr>NOW</vt:lpstr>
      <vt:lpstr>NOW</vt:lpstr>
      <vt:lpstr>Chỉ số AQI của Hà Nội </vt:lpstr>
      <vt:lpstr>VẬT TƯ THỰC HIỆN ĐỀ TÀI</vt:lpstr>
      <vt:lpstr>Linh kiện</vt:lpstr>
      <vt:lpstr>CẢM BIẾN</vt:lpstr>
      <vt:lpstr>CẢM BIẾN</vt:lpstr>
      <vt:lpstr>Thingspeak</vt:lpstr>
      <vt:lpstr>WEBSITE</vt:lpstr>
      <vt:lpstr>WEBSITE</vt:lpstr>
      <vt:lpstr>APP ANDROID</vt:lpstr>
      <vt:lpstr>PHƯƠNG PHÁP DỰ ĐOÁN</vt:lpstr>
      <vt:lpstr>CÁCH THỨC TRUYỀN NHẬN DỮ LIỆU</vt:lpstr>
      <vt:lpstr>THE 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Ý TƯỞNG ĐỀ TÀI Nhóm: http</dc:title>
  <dc:creator>VƯƠNG KHẢI</dc:creator>
  <cp:lastModifiedBy>Hoàng Tiến Sơn</cp:lastModifiedBy>
  <cp:revision>2</cp:revision>
  <dcterms:modified xsi:type="dcterms:W3CDTF">2023-04-16T17:57:11Z</dcterms:modified>
</cp:coreProperties>
</file>